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handoutMasterIdLst>
    <p:handoutMasterId r:id="rId44"/>
  </p:handoutMasterIdLst>
  <p:sldIdLst>
    <p:sldId id="355" r:id="rId2"/>
    <p:sldId id="259" r:id="rId3"/>
    <p:sldId id="302" r:id="rId4"/>
    <p:sldId id="263" r:id="rId5"/>
    <p:sldId id="261" r:id="rId6"/>
    <p:sldId id="265" r:id="rId7"/>
    <p:sldId id="459" r:id="rId8"/>
    <p:sldId id="331" r:id="rId9"/>
    <p:sldId id="347" r:id="rId10"/>
    <p:sldId id="333" r:id="rId11"/>
    <p:sldId id="460" r:id="rId12"/>
    <p:sldId id="424" r:id="rId13"/>
    <p:sldId id="285" r:id="rId14"/>
    <p:sldId id="287" r:id="rId15"/>
    <p:sldId id="282" r:id="rId16"/>
    <p:sldId id="332" r:id="rId17"/>
    <p:sldId id="306" r:id="rId18"/>
    <p:sldId id="283" r:id="rId19"/>
    <p:sldId id="284" r:id="rId20"/>
    <p:sldId id="314" r:id="rId21"/>
    <p:sldId id="315" r:id="rId22"/>
    <p:sldId id="419" r:id="rId23"/>
    <p:sldId id="420" r:id="rId24"/>
    <p:sldId id="436" r:id="rId25"/>
    <p:sldId id="461" r:id="rId26"/>
    <p:sldId id="292" r:id="rId27"/>
    <p:sldId id="452" r:id="rId28"/>
    <p:sldId id="417" r:id="rId29"/>
    <p:sldId id="297" r:id="rId30"/>
    <p:sldId id="298" r:id="rId31"/>
    <p:sldId id="271" r:id="rId32"/>
    <p:sldId id="316" r:id="rId33"/>
    <p:sldId id="317" r:id="rId34"/>
    <p:sldId id="318" r:id="rId35"/>
    <p:sldId id="319" r:id="rId36"/>
    <p:sldId id="320" r:id="rId37"/>
    <p:sldId id="454" r:id="rId38"/>
    <p:sldId id="321" r:id="rId39"/>
    <p:sldId id="322" r:id="rId40"/>
    <p:sldId id="421" r:id="rId41"/>
    <p:sldId id="326" r:id="rId42"/>
  </p:sldIdLst>
  <p:sldSz cx="9144000" cy="5715000" type="screen16x10"/>
  <p:notesSz cx="6865938" cy="9998075"/>
  <p:defaultTextStyle>
    <a:defPPr>
      <a:defRPr lang="en-US"/>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34AF049-03AB-4E53-BE3C-305CC69DC70C}">
          <p14:sldIdLst>
            <p14:sldId id="355"/>
            <p14:sldId id="259"/>
            <p14:sldId id="302"/>
            <p14:sldId id="263"/>
            <p14:sldId id="261"/>
            <p14:sldId id="265"/>
            <p14:sldId id="459"/>
            <p14:sldId id="331"/>
            <p14:sldId id="347"/>
            <p14:sldId id="333"/>
            <p14:sldId id="460"/>
            <p14:sldId id="424"/>
            <p14:sldId id="285"/>
            <p14:sldId id="287"/>
            <p14:sldId id="282"/>
            <p14:sldId id="332"/>
            <p14:sldId id="306"/>
            <p14:sldId id="283"/>
            <p14:sldId id="284"/>
            <p14:sldId id="314"/>
            <p14:sldId id="315"/>
            <p14:sldId id="419"/>
            <p14:sldId id="420"/>
            <p14:sldId id="436"/>
            <p14:sldId id="461"/>
            <p14:sldId id="292"/>
            <p14:sldId id="452"/>
            <p14:sldId id="417"/>
            <p14:sldId id="297"/>
            <p14:sldId id="298"/>
            <p14:sldId id="271"/>
            <p14:sldId id="316"/>
            <p14:sldId id="317"/>
            <p14:sldId id="318"/>
            <p14:sldId id="319"/>
            <p14:sldId id="320"/>
            <p14:sldId id="454"/>
            <p14:sldId id="321"/>
            <p14:sldId id="322"/>
            <p14:sldId id="421"/>
            <p14:sldId id="3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0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01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45FB1-E8CE-4AA0-B06C-4D419E4791A9}" v="6" dt="2022-02-01T08:07:07.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showGuides="1">
      <p:cViewPr varScale="1">
        <p:scale>
          <a:sx n="137" d="100"/>
          <a:sy n="137" d="100"/>
        </p:scale>
        <p:origin x="618" y="108"/>
      </p:cViewPr>
      <p:guideLst>
        <p:guide orient="horz" pos="2160"/>
        <p:guide pos="3840"/>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Dimper" userId="70e8e2d56067dbc4" providerId="Windows Live" clId="Web-{93745FB1-E8CE-4AA0-B06C-4D419E4791A9}"/>
    <pc:docChg chg="modSld">
      <pc:chgData name="Dominik Dimper" userId="70e8e2d56067dbc4" providerId="Windows Live" clId="Web-{93745FB1-E8CE-4AA0-B06C-4D419E4791A9}" dt="2022-02-01T08:07:04.653" v="3" actId="20577"/>
      <pc:docMkLst>
        <pc:docMk/>
      </pc:docMkLst>
      <pc:sldChg chg="modSp">
        <pc:chgData name="Dominik Dimper" userId="70e8e2d56067dbc4" providerId="Windows Live" clId="Web-{93745FB1-E8CE-4AA0-B06C-4D419E4791A9}" dt="2022-02-01T08:06:54.059" v="1" actId="20577"/>
        <pc:sldMkLst>
          <pc:docMk/>
          <pc:sldMk cId="1086021184" sldId="459"/>
        </pc:sldMkLst>
        <pc:spChg chg="mod">
          <ac:chgData name="Dominik Dimper" userId="70e8e2d56067dbc4" providerId="Windows Live" clId="Web-{93745FB1-E8CE-4AA0-B06C-4D419E4791A9}" dt="2022-02-01T08:06:54.059" v="1" actId="20577"/>
          <ac:spMkLst>
            <pc:docMk/>
            <pc:sldMk cId="1086021184" sldId="459"/>
            <ac:spMk id="2" creationId="{DD73B1E6-0D39-4E52-8896-F37848375862}"/>
          </ac:spMkLst>
        </pc:spChg>
      </pc:sldChg>
      <pc:sldChg chg="modSp">
        <pc:chgData name="Dominik Dimper" userId="70e8e2d56067dbc4" providerId="Windows Live" clId="Web-{93745FB1-E8CE-4AA0-B06C-4D419E4791A9}" dt="2022-02-01T08:07:04.653" v="3" actId="20577"/>
        <pc:sldMkLst>
          <pc:docMk/>
          <pc:sldMk cId="3353806162" sldId="460"/>
        </pc:sldMkLst>
        <pc:spChg chg="mod">
          <ac:chgData name="Dominik Dimper" userId="70e8e2d56067dbc4" providerId="Windows Live" clId="Web-{93745FB1-E8CE-4AA0-B06C-4D419E4791A9}" dt="2022-02-01T08:07:04.653" v="3" actId="20577"/>
          <ac:spMkLst>
            <pc:docMk/>
            <pc:sldMk cId="3353806162" sldId="460"/>
            <ac:spMk id="2" creationId="{2A200C23-E629-4F38-85B5-A503C696A7B6}"/>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74975" cy="501650"/>
          </a:xfrm>
          <a:prstGeom prst="rect">
            <a:avLst/>
          </a:prstGeom>
        </p:spPr>
        <p:txBody>
          <a:bodyPr vert="horz" lIns="91410" tIns="45705" rIns="91410" bIns="45705" rtlCol="0"/>
          <a:lstStyle>
            <a:lvl1pPr algn="l">
              <a:defRPr sz="1200"/>
            </a:lvl1pPr>
          </a:lstStyle>
          <a:p>
            <a:endParaRPr lang="de-DE"/>
          </a:p>
        </p:txBody>
      </p:sp>
      <p:sp>
        <p:nvSpPr>
          <p:cNvPr id="3" name="Datumsplatzhalter 2"/>
          <p:cNvSpPr>
            <a:spLocks noGrp="1"/>
          </p:cNvSpPr>
          <p:nvPr>
            <p:ph type="dt" sz="quarter" idx="1"/>
          </p:nvPr>
        </p:nvSpPr>
        <p:spPr>
          <a:xfrm>
            <a:off x="3889379" y="0"/>
            <a:ext cx="2974975" cy="501650"/>
          </a:xfrm>
          <a:prstGeom prst="rect">
            <a:avLst/>
          </a:prstGeom>
        </p:spPr>
        <p:txBody>
          <a:bodyPr vert="horz" lIns="91410" tIns="45705" rIns="91410" bIns="45705" rtlCol="0"/>
          <a:lstStyle>
            <a:lvl1pPr algn="r">
              <a:defRPr sz="1200"/>
            </a:lvl1pPr>
          </a:lstStyle>
          <a:p>
            <a:fld id="{978DC1A6-5E4A-4269-B0F5-2BDE26C2592C}" type="datetimeFigureOut">
              <a:rPr lang="de-DE" smtClean="0"/>
              <a:t>01.02.2022</a:t>
            </a:fld>
            <a:endParaRPr lang="de-DE"/>
          </a:p>
        </p:txBody>
      </p:sp>
      <p:sp>
        <p:nvSpPr>
          <p:cNvPr id="4" name="Fußzeilenplatzhalter 3"/>
          <p:cNvSpPr>
            <a:spLocks noGrp="1"/>
          </p:cNvSpPr>
          <p:nvPr>
            <p:ph type="ftr" sz="quarter" idx="2"/>
          </p:nvPr>
        </p:nvSpPr>
        <p:spPr>
          <a:xfrm>
            <a:off x="2" y="9496425"/>
            <a:ext cx="2974975" cy="501650"/>
          </a:xfrm>
          <a:prstGeom prst="rect">
            <a:avLst/>
          </a:prstGeom>
        </p:spPr>
        <p:txBody>
          <a:bodyPr vert="horz" lIns="91410" tIns="45705" rIns="91410" bIns="45705" rtlCol="0" anchor="b"/>
          <a:lstStyle>
            <a:lvl1pPr algn="l">
              <a:defRPr sz="1200"/>
            </a:lvl1pPr>
          </a:lstStyle>
          <a:p>
            <a:endParaRPr lang="de-DE"/>
          </a:p>
        </p:txBody>
      </p:sp>
      <p:sp>
        <p:nvSpPr>
          <p:cNvPr id="5" name="Foliennummernplatzhalter 4"/>
          <p:cNvSpPr>
            <a:spLocks noGrp="1"/>
          </p:cNvSpPr>
          <p:nvPr>
            <p:ph type="sldNum" sz="quarter" idx="3"/>
          </p:nvPr>
        </p:nvSpPr>
        <p:spPr>
          <a:xfrm>
            <a:off x="3889379" y="9496425"/>
            <a:ext cx="2974975" cy="501650"/>
          </a:xfrm>
          <a:prstGeom prst="rect">
            <a:avLst/>
          </a:prstGeom>
        </p:spPr>
        <p:txBody>
          <a:bodyPr vert="horz" lIns="91410" tIns="45705" rIns="91410" bIns="45705" rtlCol="0" anchor="b"/>
          <a:lstStyle>
            <a:lvl1pPr algn="r">
              <a:defRPr sz="1200"/>
            </a:lvl1pPr>
          </a:lstStyle>
          <a:p>
            <a:fld id="{B02B6A5E-47F4-4EB6-8DEA-6B6C703212F2}" type="slidenum">
              <a:rPr lang="de-DE" smtClean="0"/>
              <a:t>‹Nr.›</a:t>
            </a:fld>
            <a:endParaRPr lang="de-DE"/>
          </a:p>
        </p:txBody>
      </p:sp>
    </p:spTree>
    <p:extLst>
      <p:ext uri="{BB962C8B-B14F-4D97-AF65-F5344CB8AC3E}">
        <p14:creationId xmlns:p14="http://schemas.microsoft.com/office/powerpoint/2010/main" val="2069393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74975" cy="50173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9376" y="0"/>
            <a:ext cx="2974975" cy="501730"/>
          </a:xfrm>
          <a:prstGeom prst="rect">
            <a:avLst/>
          </a:prstGeom>
        </p:spPr>
        <p:txBody>
          <a:bodyPr vert="horz" lIns="91440" tIns="45720" rIns="91440" bIns="45720" rtlCol="0"/>
          <a:lstStyle>
            <a:lvl1pPr algn="r">
              <a:defRPr sz="1200"/>
            </a:lvl1pPr>
          </a:lstStyle>
          <a:p>
            <a:fld id="{219BAABE-0F2C-4FEA-8E79-DC827067568A}" type="datetimeFigureOut">
              <a:rPr lang="de-DE" smtClean="0"/>
              <a:t>01.02.2022</a:t>
            </a:fld>
            <a:endParaRPr lang="de-DE"/>
          </a:p>
        </p:txBody>
      </p:sp>
      <p:sp>
        <p:nvSpPr>
          <p:cNvPr id="4" name="Folienbildplatzhalter 3"/>
          <p:cNvSpPr>
            <a:spLocks noGrp="1" noRot="1" noChangeAspect="1"/>
          </p:cNvSpPr>
          <p:nvPr>
            <p:ph type="sldImg" idx="2"/>
          </p:nvPr>
        </p:nvSpPr>
        <p:spPr>
          <a:xfrm>
            <a:off x="735013" y="1249363"/>
            <a:ext cx="5397500" cy="33734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7388" y="4810889"/>
            <a:ext cx="5492750" cy="39376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96345"/>
            <a:ext cx="2974975" cy="50173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9376" y="9496345"/>
            <a:ext cx="2974975" cy="501730"/>
          </a:xfrm>
          <a:prstGeom prst="rect">
            <a:avLst/>
          </a:prstGeom>
        </p:spPr>
        <p:txBody>
          <a:bodyPr vert="horz" lIns="91440" tIns="45720" rIns="91440" bIns="45720" rtlCol="0" anchor="b"/>
          <a:lstStyle>
            <a:lvl1pPr algn="r">
              <a:defRPr sz="1200"/>
            </a:lvl1pPr>
          </a:lstStyle>
          <a:p>
            <a:fld id="{F321E096-4808-4098-B05D-DE3D237F7CBD}" type="slidenum">
              <a:rPr lang="de-DE" smtClean="0"/>
              <a:t>‹Nr.›</a:t>
            </a:fld>
            <a:endParaRPr lang="de-DE"/>
          </a:p>
        </p:txBody>
      </p:sp>
    </p:spTree>
    <p:extLst>
      <p:ext uri="{BB962C8B-B14F-4D97-AF65-F5344CB8AC3E}">
        <p14:creationId xmlns:p14="http://schemas.microsoft.com/office/powerpoint/2010/main" val="2903587301"/>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7</a:t>
            </a:fld>
            <a:endParaRPr lang="de-DE"/>
          </a:p>
        </p:txBody>
      </p:sp>
    </p:spTree>
    <p:extLst>
      <p:ext uri="{BB962C8B-B14F-4D97-AF65-F5344CB8AC3E}">
        <p14:creationId xmlns:p14="http://schemas.microsoft.com/office/powerpoint/2010/main" val="191191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16</a:t>
            </a:fld>
            <a:endParaRPr lang="de-DE"/>
          </a:p>
        </p:txBody>
      </p:sp>
    </p:spTree>
    <p:extLst>
      <p:ext uri="{BB962C8B-B14F-4D97-AF65-F5344CB8AC3E}">
        <p14:creationId xmlns:p14="http://schemas.microsoft.com/office/powerpoint/2010/main" val="422908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17</a:t>
            </a:fld>
            <a:endParaRPr lang="de-DE"/>
          </a:p>
        </p:txBody>
      </p:sp>
    </p:spTree>
    <p:extLst>
      <p:ext uri="{BB962C8B-B14F-4D97-AF65-F5344CB8AC3E}">
        <p14:creationId xmlns:p14="http://schemas.microsoft.com/office/powerpoint/2010/main" val="54138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18</a:t>
            </a:fld>
            <a:endParaRPr lang="de-DE"/>
          </a:p>
        </p:txBody>
      </p:sp>
    </p:spTree>
    <p:extLst>
      <p:ext uri="{BB962C8B-B14F-4D97-AF65-F5344CB8AC3E}">
        <p14:creationId xmlns:p14="http://schemas.microsoft.com/office/powerpoint/2010/main" val="610252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19</a:t>
            </a:fld>
            <a:endParaRPr lang="de-DE"/>
          </a:p>
        </p:txBody>
      </p:sp>
    </p:spTree>
    <p:extLst>
      <p:ext uri="{BB962C8B-B14F-4D97-AF65-F5344CB8AC3E}">
        <p14:creationId xmlns:p14="http://schemas.microsoft.com/office/powerpoint/2010/main" val="356310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20</a:t>
            </a:fld>
            <a:endParaRPr lang="de-DE"/>
          </a:p>
        </p:txBody>
      </p:sp>
    </p:spTree>
    <p:extLst>
      <p:ext uri="{BB962C8B-B14F-4D97-AF65-F5344CB8AC3E}">
        <p14:creationId xmlns:p14="http://schemas.microsoft.com/office/powerpoint/2010/main" val="224174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21</a:t>
            </a:fld>
            <a:endParaRPr lang="de-DE"/>
          </a:p>
        </p:txBody>
      </p:sp>
    </p:spTree>
    <p:extLst>
      <p:ext uri="{BB962C8B-B14F-4D97-AF65-F5344CB8AC3E}">
        <p14:creationId xmlns:p14="http://schemas.microsoft.com/office/powerpoint/2010/main" val="339216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22</a:t>
            </a:fld>
            <a:endParaRPr lang="de-DE"/>
          </a:p>
        </p:txBody>
      </p:sp>
    </p:spTree>
    <p:extLst>
      <p:ext uri="{BB962C8B-B14F-4D97-AF65-F5344CB8AC3E}">
        <p14:creationId xmlns:p14="http://schemas.microsoft.com/office/powerpoint/2010/main" val="339368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23</a:t>
            </a:fld>
            <a:endParaRPr lang="de-DE"/>
          </a:p>
        </p:txBody>
      </p:sp>
    </p:spTree>
    <p:extLst>
      <p:ext uri="{BB962C8B-B14F-4D97-AF65-F5344CB8AC3E}">
        <p14:creationId xmlns:p14="http://schemas.microsoft.com/office/powerpoint/2010/main" val="425634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35013" y="1249363"/>
            <a:ext cx="5397500" cy="337343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24</a:t>
            </a:fld>
            <a:endParaRPr lang="de-DE"/>
          </a:p>
        </p:txBody>
      </p:sp>
    </p:spTree>
    <p:extLst>
      <p:ext uri="{BB962C8B-B14F-4D97-AF65-F5344CB8AC3E}">
        <p14:creationId xmlns:p14="http://schemas.microsoft.com/office/powerpoint/2010/main" val="57840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25</a:t>
            </a:fld>
            <a:endParaRPr lang="de-DE"/>
          </a:p>
        </p:txBody>
      </p:sp>
    </p:spTree>
    <p:extLst>
      <p:ext uri="{BB962C8B-B14F-4D97-AF65-F5344CB8AC3E}">
        <p14:creationId xmlns:p14="http://schemas.microsoft.com/office/powerpoint/2010/main" val="181847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8</a:t>
            </a:fld>
            <a:endParaRPr lang="de-DE"/>
          </a:p>
        </p:txBody>
      </p:sp>
    </p:spTree>
    <p:extLst>
      <p:ext uri="{BB962C8B-B14F-4D97-AF65-F5344CB8AC3E}">
        <p14:creationId xmlns:p14="http://schemas.microsoft.com/office/powerpoint/2010/main" val="384791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26</a:t>
            </a:fld>
            <a:endParaRPr lang="de-DE"/>
          </a:p>
        </p:txBody>
      </p:sp>
    </p:spTree>
    <p:extLst>
      <p:ext uri="{BB962C8B-B14F-4D97-AF65-F5344CB8AC3E}">
        <p14:creationId xmlns:p14="http://schemas.microsoft.com/office/powerpoint/2010/main" val="317854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27</a:t>
            </a:fld>
            <a:endParaRPr lang="de-DE"/>
          </a:p>
        </p:txBody>
      </p:sp>
    </p:spTree>
    <p:extLst>
      <p:ext uri="{BB962C8B-B14F-4D97-AF65-F5344CB8AC3E}">
        <p14:creationId xmlns:p14="http://schemas.microsoft.com/office/powerpoint/2010/main" val="175214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28</a:t>
            </a:fld>
            <a:endParaRPr lang="de-DE"/>
          </a:p>
        </p:txBody>
      </p:sp>
    </p:spTree>
    <p:extLst>
      <p:ext uri="{BB962C8B-B14F-4D97-AF65-F5344CB8AC3E}">
        <p14:creationId xmlns:p14="http://schemas.microsoft.com/office/powerpoint/2010/main" val="1979834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29</a:t>
            </a:fld>
            <a:endParaRPr lang="de-DE"/>
          </a:p>
        </p:txBody>
      </p:sp>
    </p:spTree>
    <p:extLst>
      <p:ext uri="{BB962C8B-B14F-4D97-AF65-F5344CB8AC3E}">
        <p14:creationId xmlns:p14="http://schemas.microsoft.com/office/powerpoint/2010/main" val="1875497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30</a:t>
            </a:fld>
            <a:endParaRPr lang="de-DE"/>
          </a:p>
        </p:txBody>
      </p:sp>
    </p:spTree>
    <p:extLst>
      <p:ext uri="{BB962C8B-B14F-4D97-AF65-F5344CB8AC3E}">
        <p14:creationId xmlns:p14="http://schemas.microsoft.com/office/powerpoint/2010/main" val="998933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31</a:t>
            </a:fld>
            <a:endParaRPr lang="de-DE"/>
          </a:p>
        </p:txBody>
      </p:sp>
    </p:spTree>
    <p:extLst>
      <p:ext uri="{BB962C8B-B14F-4D97-AF65-F5344CB8AC3E}">
        <p14:creationId xmlns:p14="http://schemas.microsoft.com/office/powerpoint/2010/main" val="1735350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32</a:t>
            </a:fld>
            <a:endParaRPr lang="de-DE"/>
          </a:p>
        </p:txBody>
      </p:sp>
    </p:spTree>
    <p:extLst>
      <p:ext uri="{BB962C8B-B14F-4D97-AF65-F5344CB8AC3E}">
        <p14:creationId xmlns:p14="http://schemas.microsoft.com/office/powerpoint/2010/main" val="4290268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33</a:t>
            </a:fld>
            <a:endParaRPr lang="de-DE"/>
          </a:p>
        </p:txBody>
      </p:sp>
    </p:spTree>
    <p:extLst>
      <p:ext uri="{BB962C8B-B14F-4D97-AF65-F5344CB8AC3E}">
        <p14:creationId xmlns:p14="http://schemas.microsoft.com/office/powerpoint/2010/main" val="2781627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34</a:t>
            </a:fld>
            <a:endParaRPr lang="de-DE"/>
          </a:p>
        </p:txBody>
      </p:sp>
    </p:spTree>
    <p:extLst>
      <p:ext uri="{BB962C8B-B14F-4D97-AF65-F5344CB8AC3E}">
        <p14:creationId xmlns:p14="http://schemas.microsoft.com/office/powerpoint/2010/main" val="3229235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35</a:t>
            </a:fld>
            <a:endParaRPr lang="de-DE"/>
          </a:p>
        </p:txBody>
      </p:sp>
    </p:spTree>
    <p:extLst>
      <p:ext uri="{BB962C8B-B14F-4D97-AF65-F5344CB8AC3E}">
        <p14:creationId xmlns:p14="http://schemas.microsoft.com/office/powerpoint/2010/main" val="165865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9</a:t>
            </a:fld>
            <a:endParaRPr lang="de-DE"/>
          </a:p>
        </p:txBody>
      </p:sp>
    </p:spTree>
    <p:extLst>
      <p:ext uri="{BB962C8B-B14F-4D97-AF65-F5344CB8AC3E}">
        <p14:creationId xmlns:p14="http://schemas.microsoft.com/office/powerpoint/2010/main" val="1438909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36</a:t>
            </a:fld>
            <a:endParaRPr lang="de-DE"/>
          </a:p>
        </p:txBody>
      </p:sp>
    </p:spTree>
    <p:extLst>
      <p:ext uri="{BB962C8B-B14F-4D97-AF65-F5344CB8AC3E}">
        <p14:creationId xmlns:p14="http://schemas.microsoft.com/office/powerpoint/2010/main" val="1856453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37</a:t>
            </a:fld>
            <a:endParaRPr lang="de-DE"/>
          </a:p>
        </p:txBody>
      </p:sp>
    </p:spTree>
    <p:extLst>
      <p:ext uri="{BB962C8B-B14F-4D97-AF65-F5344CB8AC3E}">
        <p14:creationId xmlns:p14="http://schemas.microsoft.com/office/powerpoint/2010/main" val="1004758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38</a:t>
            </a:fld>
            <a:endParaRPr lang="de-DE"/>
          </a:p>
        </p:txBody>
      </p:sp>
    </p:spTree>
    <p:extLst>
      <p:ext uri="{BB962C8B-B14F-4D97-AF65-F5344CB8AC3E}">
        <p14:creationId xmlns:p14="http://schemas.microsoft.com/office/powerpoint/2010/main" val="1064287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39</a:t>
            </a:fld>
            <a:endParaRPr lang="de-DE"/>
          </a:p>
        </p:txBody>
      </p:sp>
    </p:spTree>
    <p:extLst>
      <p:ext uri="{BB962C8B-B14F-4D97-AF65-F5344CB8AC3E}">
        <p14:creationId xmlns:p14="http://schemas.microsoft.com/office/powerpoint/2010/main" val="1999585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40</a:t>
            </a:fld>
            <a:endParaRPr lang="de-DE"/>
          </a:p>
        </p:txBody>
      </p:sp>
    </p:spTree>
    <p:extLst>
      <p:ext uri="{BB962C8B-B14F-4D97-AF65-F5344CB8AC3E}">
        <p14:creationId xmlns:p14="http://schemas.microsoft.com/office/powerpoint/2010/main" val="299094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10</a:t>
            </a:fld>
            <a:endParaRPr lang="de-DE"/>
          </a:p>
        </p:txBody>
      </p:sp>
    </p:spTree>
    <p:extLst>
      <p:ext uri="{BB962C8B-B14F-4D97-AF65-F5344CB8AC3E}">
        <p14:creationId xmlns:p14="http://schemas.microsoft.com/office/powerpoint/2010/main" val="12385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11</a:t>
            </a:fld>
            <a:endParaRPr lang="de-DE"/>
          </a:p>
        </p:txBody>
      </p:sp>
    </p:spTree>
    <p:extLst>
      <p:ext uri="{BB962C8B-B14F-4D97-AF65-F5344CB8AC3E}">
        <p14:creationId xmlns:p14="http://schemas.microsoft.com/office/powerpoint/2010/main" val="296575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12</a:t>
            </a:fld>
            <a:endParaRPr lang="de-DE"/>
          </a:p>
        </p:txBody>
      </p:sp>
    </p:spTree>
    <p:extLst>
      <p:ext uri="{BB962C8B-B14F-4D97-AF65-F5344CB8AC3E}">
        <p14:creationId xmlns:p14="http://schemas.microsoft.com/office/powerpoint/2010/main" val="255728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13</a:t>
            </a:fld>
            <a:endParaRPr lang="de-DE"/>
          </a:p>
        </p:txBody>
      </p:sp>
    </p:spTree>
    <p:extLst>
      <p:ext uri="{BB962C8B-B14F-4D97-AF65-F5344CB8AC3E}">
        <p14:creationId xmlns:p14="http://schemas.microsoft.com/office/powerpoint/2010/main" val="186518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14</a:t>
            </a:fld>
            <a:endParaRPr lang="de-DE"/>
          </a:p>
        </p:txBody>
      </p:sp>
    </p:spTree>
    <p:extLst>
      <p:ext uri="{BB962C8B-B14F-4D97-AF65-F5344CB8AC3E}">
        <p14:creationId xmlns:p14="http://schemas.microsoft.com/office/powerpoint/2010/main" val="307651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321E096-4808-4098-B05D-DE3D237F7CBD}" type="slidenum">
              <a:rPr lang="de-DE" smtClean="0"/>
              <a:t>15</a:t>
            </a:fld>
            <a:endParaRPr lang="de-DE"/>
          </a:p>
        </p:txBody>
      </p:sp>
    </p:spTree>
    <p:extLst>
      <p:ext uri="{BB962C8B-B14F-4D97-AF65-F5344CB8AC3E}">
        <p14:creationId xmlns:p14="http://schemas.microsoft.com/office/powerpoint/2010/main" val="390836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083988"/>
            <a:ext cx="6517482" cy="2091011"/>
          </a:xfrm>
        </p:spPr>
        <p:txBody>
          <a:bodyPr anchor="b">
            <a:normAutofit/>
          </a:bodyPr>
          <a:lstStyle>
            <a:lvl1pPr algn="ctr">
              <a:defRPr sz="3700"/>
            </a:lvl1pPr>
          </a:lstStyle>
          <a:p>
            <a:r>
              <a:rPr lang="de-DE"/>
              <a:t>Titelmasterformat durch Klicken bearbeiten</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700">
                <a:solidFill>
                  <a:schemeClr val="bg1">
                    <a:lumMod val="50000"/>
                  </a:schemeClr>
                </a:solidFill>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46" y="3574478"/>
            <a:ext cx="7773324" cy="676342"/>
          </a:xfrm>
        </p:spPr>
        <p:txBody>
          <a:bodyPr anchor="b"/>
          <a:lstStyle>
            <a:lvl1pP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31" y="507999"/>
            <a:ext cx="7773339" cy="2856038"/>
          </a:xfrm>
        </p:spPr>
        <p:txBody>
          <a:bodyPr anchor="ctr"/>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508000"/>
            <a:ext cx="6977064" cy="2494087"/>
          </a:xfrm>
        </p:spPr>
        <p:txBody>
          <a:bodyPr anchor="ctr"/>
          <a:lstStyle>
            <a:lvl1pPr>
              <a:defRPr sz="25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1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751116" y="628472"/>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2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331" y="1782268"/>
            <a:ext cx="7773339" cy="2093196"/>
          </a:xfrm>
        </p:spPr>
        <p:txBody>
          <a:bodyPr anchor="b"/>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331" y="508000"/>
            <a:ext cx="7773339" cy="1337578"/>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331" y="508977"/>
            <a:ext cx="7773339" cy="1336602"/>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de-DE"/>
              <a:t>Titelmasterformat durch Klicken bearbeiten</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690469"/>
            <a:ext cx="7763814" cy="2280683"/>
          </a:xfrm>
        </p:spPr>
        <p:txBody>
          <a:bodyPr anchor="b">
            <a:normAutofit/>
          </a:bodyPr>
          <a:lstStyle>
            <a:lvl1pPr>
              <a:defRPr sz="3100"/>
            </a:lvl1pPr>
          </a:lstStyle>
          <a:p>
            <a:r>
              <a:rPr lang="de-DE"/>
              <a:t>Titelmasterformat durch Klicken bearbeiten</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600">
                <a:solidFill>
                  <a:schemeClr val="bg1">
                    <a:lumMod val="50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Content Placeholder 3"/>
          <p:cNvSpPr>
            <a:spLocks noGrp="1"/>
          </p:cNvSpPr>
          <p:nvPr>
            <p:ph sz="quarter" idx="13"/>
          </p:nvPr>
        </p:nvSpPr>
        <p:spPr>
          <a:xfrm>
            <a:off x="685331" y="2542511"/>
            <a:ext cx="3829520"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3" name="Content Placeholder 5"/>
          <p:cNvSpPr>
            <a:spLocks noGrp="1"/>
          </p:cNvSpPr>
          <p:nvPr>
            <p:ph sz="quarter" idx="14"/>
          </p:nvPr>
        </p:nvSpPr>
        <p:spPr>
          <a:xfrm>
            <a:off x="4629150" y="2542511"/>
            <a:ext cx="3829051"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2951766" cy="1686043"/>
          </a:xfrm>
        </p:spPr>
        <p:txBody>
          <a:bodyPr anchor="b"/>
          <a:lstStyle>
            <a:lvl1pPr algn="ctr">
              <a:defRPr sz="2500"/>
            </a:lvl1pPr>
          </a:lstStyle>
          <a:p>
            <a:r>
              <a:rPr lang="de-DE"/>
              <a:t>Titelmasterformat durch Klicken bearbeiten</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4451227" cy="1686045"/>
          </a:xfrm>
        </p:spPr>
        <p:txBody>
          <a:bodyPr anchor="b"/>
          <a:lstStyle>
            <a:lvl1pPr algn="ct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2" descr="\\DROBO-FS\QuickDrops\JB\PPTX NG\Droplets\LightingOverlay.png"/>
          <p:cNvPicPr>
            <a:picLocks noChangeAspect="1" noChangeArrowheads="1"/>
          </p:cNvPicPr>
          <p:nvPr userDrawn="1"/>
        </p:nvPicPr>
        <p:blipFill>
          <a:blip r:embed="rId19" cstate="screen">
            <a:alphaModFix/>
            <a:extLst>
              <a:ext uri="{28A0092B-C50C-407E-A947-70E740481C1C}">
                <a14:useLocalDpi xmlns:a14="http://schemas.microsoft.com/office/drawing/2010/main"/>
              </a:ext>
            </a:extLst>
          </a:blip>
          <a:srcRect/>
          <a:stretch>
            <a:fillRect/>
          </a:stretch>
        </p:blipFill>
        <p:spPr bwMode="auto">
          <a:xfrm>
            <a:off x="-2451" y="-1"/>
            <a:ext cx="9144002" cy="5715001"/>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500299" y="87547"/>
            <a:ext cx="1533504" cy="539105"/>
          </a:xfrm>
          <a:prstGeom prst="rect">
            <a:avLst/>
          </a:prstGeom>
        </p:spPr>
      </p:pic>
      <p:pic>
        <p:nvPicPr>
          <p:cNvPr id="1026" name="Picture 2" descr="\\DROBO-FS\QuickDrops\JB\PPTX NG\Droplets\LightingOverlay.png"/>
          <p:cNvPicPr>
            <a:picLocks noChangeAspect="1" noChangeArrowheads="1"/>
          </p:cNvPicPr>
          <p:nvPr/>
        </p:nvPicPr>
        <p:blipFill>
          <a:blip r:embed="rId19" cstate="screen">
            <a:alphaModFix/>
            <a:extLst>
              <a:ext uri="{28A0092B-C50C-407E-A947-70E740481C1C}">
                <a14:useLocalDpi xmlns:a14="http://schemas.microsoft.com/office/drawing/2010/main"/>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71323" tIns="35662" rIns="71323" bIns="35662"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71323" tIns="35662" rIns="71323" bIns="35662"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71323" tIns="35662" rIns="71323" bIns="35662" rtlCol="0" anchor="ctr"/>
          <a:lstStyle>
            <a:lvl1pPr algn="r">
              <a:defRPr sz="800">
                <a:solidFill>
                  <a:schemeClr val="tx1"/>
                </a:solidFill>
              </a:defRPr>
            </a:lvl1pPr>
          </a:lstStyle>
          <a:p>
            <a:fld id="{48A87A34-81AB-432B-8DAE-1953F412C126}" type="datetimeFigureOut">
              <a:rPr lang="en-US" smtClean="0"/>
              <a:pPr/>
              <a:t>2/1/2022</a:t>
            </a:fld>
            <a:endParaRPr lang="en-US" dirty="0"/>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71323" tIns="35662" rIns="71323" bIns="35662"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71323" tIns="35662" rIns="71323" bIns="35662" rtlCol="0" anchor="ctr"/>
          <a:lstStyle>
            <a:lvl1pPr algn="r">
              <a:defRPr sz="800">
                <a:solidFill>
                  <a:schemeClr val="tx1"/>
                </a:solidFill>
              </a:defRPr>
            </a:lvl1pPr>
          </a:lstStyle>
          <a:p>
            <a:fld id="{6D22F896-40B5-4ADD-8801-0D06FADFA095}" type="slidenum">
              <a:rPr lang="en-US" dirty="0"/>
              <a:pPr/>
              <a:t>‹Nr.›</a:t>
            </a:fld>
            <a:endParaRPr lang="en-US" dirty="0"/>
          </a:p>
        </p:txBody>
      </p:sp>
      <p:sp>
        <p:nvSpPr>
          <p:cNvPr id="17" name="Textfeld 16"/>
          <p:cNvSpPr txBox="1"/>
          <p:nvPr userDrawn="1"/>
        </p:nvSpPr>
        <p:spPr>
          <a:xfrm>
            <a:off x="86261" y="5308021"/>
            <a:ext cx="5037918" cy="215444"/>
          </a:xfrm>
          <a:prstGeom prst="rect">
            <a:avLst/>
          </a:prstGeom>
          <a:noFill/>
        </p:spPr>
        <p:txBody>
          <a:bodyPr wrap="none" rtlCol="0">
            <a:spAutoFit/>
          </a:bodyPr>
          <a:lstStyle/>
          <a:p>
            <a:pPr marL="0" marR="0" indent="0" algn="l" defTabSz="356616" rtl="0" eaLnBrk="1" fontAlgn="auto" latinLnBrk="0" hangingPunct="1">
              <a:lnSpc>
                <a:spcPct val="100000"/>
              </a:lnSpc>
              <a:spcBef>
                <a:spcPts val="0"/>
              </a:spcBef>
              <a:spcAft>
                <a:spcPts val="0"/>
              </a:spcAft>
              <a:buClrTx/>
              <a:buSzTx/>
              <a:buFontTx/>
              <a:buNone/>
              <a:tabLst/>
              <a:defRPr/>
            </a:pPr>
            <a:r>
              <a:rPr lang="en-US" sz="800" dirty="0"/>
              <a:t>© BHV-SRA 									Version 1.3	</a:t>
            </a:r>
            <a:r>
              <a:rPr lang="en-US" sz="800" dirty="0" err="1"/>
              <a:t>Januar</a:t>
            </a:r>
            <a:r>
              <a:rPr lang="en-US" sz="800" dirty="0"/>
              <a:t> 2022</a:t>
            </a:r>
          </a:p>
        </p:txBody>
      </p:sp>
      <p:sp>
        <p:nvSpPr>
          <p:cNvPr id="18" name="Slide Number Placeholder 5"/>
          <p:cNvSpPr txBox="1">
            <a:spLocks/>
          </p:cNvSpPr>
          <p:nvPr userDrawn="1"/>
        </p:nvSpPr>
        <p:spPr>
          <a:xfrm>
            <a:off x="6751320" y="5263607"/>
            <a:ext cx="952500" cy="304271"/>
          </a:xfrm>
          <a:prstGeom prst="rect">
            <a:avLst/>
          </a:prstGeom>
        </p:spPr>
        <p:txBody>
          <a:bodyPr vert="horz" lIns="71323" tIns="35662" rIns="71323" bIns="35662" rtlCol="0" anchor="ctr"/>
          <a:lstStyle>
            <a:defPPr>
              <a:defRPr lang="en-US"/>
            </a:defPPr>
            <a:lvl1pPr marL="0" algn="r" defTabSz="356616" rtl="0" eaLnBrk="1" latinLnBrk="0" hangingPunct="1">
              <a:defRPr sz="8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a:lstStyle>
          <a:p>
            <a:r>
              <a:rPr lang="en-US" dirty="0" err="1"/>
              <a:t>Seite</a:t>
            </a:r>
            <a:r>
              <a:rPr lang="en-US" baseline="0" dirty="0"/>
              <a:t> </a:t>
            </a:r>
            <a:fld id="{6D22F896-40B5-4ADD-8801-0D06FADFA095}" type="slidenum">
              <a:rPr lang="en-US" smtClean="0"/>
              <a:pPr/>
              <a:t>‹Nr.›</a:t>
            </a:fld>
            <a:r>
              <a:rPr lang="en-US" dirty="0"/>
              <a:t> von 41</a:t>
            </a:r>
          </a:p>
        </p:txBody>
      </p:sp>
      <p:pic>
        <p:nvPicPr>
          <p:cNvPr id="19" name="Picture 2" descr="C:\Users\d.dimper\Desktop\Präsentationen\Logo BHV.png"/>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10199" y="87547"/>
            <a:ext cx="775808" cy="77424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713232" rtl="0" eaLnBrk="1" latinLnBrk="0" hangingPunct="1">
        <a:lnSpc>
          <a:spcPct val="90000"/>
        </a:lnSpc>
        <a:spcBef>
          <a:spcPct val="0"/>
        </a:spcBef>
        <a:buNone/>
        <a:defRPr sz="2800" kern="1200" cap="all" baseline="0">
          <a:solidFill>
            <a:schemeClr val="tx1"/>
          </a:solidFill>
          <a:effectLst/>
          <a:latin typeface="+mj-lt"/>
          <a:ea typeface="+mj-ea"/>
          <a:cs typeface="+mj-cs"/>
        </a:defRPr>
      </a:lvl1pPr>
    </p:titleStyle>
    <p:bodyStyle>
      <a:lvl1pPr marL="178308" indent="-178308" algn="l" defTabSz="713232" rtl="0" eaLnBrk="1" latinLnBrk="0" hangingPunct="1">
        <a:lnSpc>
          <a:spcPct val="120000"/>
        </a:lnSpc>
        <a:spcBef>
          <a:spcPts val="78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1pPr>
      <a:lvl2pPr marL="534924" indent="-178308" algn="l" defTabSz="713232" rtl="0" eaLnBrk="1" latinLnBrk="0" hangingPunct="1">
        <a:lnSpc>
          <a:spcPct val="120000"/>
        </a:lnSpc>
        <a:spcBef>
          <a:spcPts val="39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2pPr>
      <a:lvl3pPr marL="891540" indent="-178308" algn="l" defTabSz="713232" rtl="0" eaLnBrk="1" latinLnBrk="0" hangingPunct="1">
        <a:lnSpc>
          <a:spcPct val="120000"/>
        </a:lnSpc>
        <a:spcBef>
          <a:spcPts val="390"/>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4815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4pPr>
      <a:lvl5pPr marL="1604772"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5pPr>
      <a:lvl6pPr marL="1961388"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6pPr>
      <a:lvl7pPr marL="2318004"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7pPr>
      <a:lvl8pPr marL="2674620"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8pPr>
      <a:lvl9pPr marL="303123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1.bin"/><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A3C23BA-1AB1-47BF-B0F7-EC2A461A6B00}"/>
              </a:ext>
            </a:extLst>
          </p:cNvPr>
          <p:cNvSpPr txBox="1"/>
          <p:nvPr/>
        </p:nvSpPr>
        <p:spPr>
          <a:xfrm>
            <a:off x="623807" y="1882771"/>
            <a:ext cx="7896386" cy="1272349"/>
          </a:xfrm>
          <a:prstGeom prst="rect">
            <a:avLst/>
          </a:prstGeom>
          <a:noFill/>
        </p:spPr>
        <p:txBody>
          <a:bodyPr wrap="square" lIns="71323" tIns="35662" rIns="71323" bIns="35662" rtlCol="0">
            <a:spAutoFit/>
          </a:bodyPr>
          <a:lstStyle/>
          <a:p>
            <a:pPr algn="ctr"/>
            <a:r>
              <a:rPr lang="de-DE" sz="3200" dirty="0"/>
              <a:t>Regelkunde Hallenhockey</a:t>
            </a:r>
          </a:p>
          <a:p>
            <a:pPr algn="ctr"/>
            <a:r>
              <a:rPr lang="de-DE" sz="3200" dirty="0"/>
              <a:t>U6 – U8 – U10</a:t>
            </a:r>
          </a:p>
          <a:p>
            <a:pPr algn="ctr"/>
            <a:endParaRPr lang="de-DE" dirty="0"/>
          </a:p>
        </p:txBody>
      </p:sp>
    </p:spTree>
    <p:extLst>
      <p:ext uri="{BB962C8B-B14F-4D97-AF65-F5344CB8AC3E}">
        <p14:creationId xmlns:p14="http://schemas.microsoft.com/office/powerpoint/2010/main" val="85573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94" y="2212062"/>
            <a:ext cx="3368081" cy="2122404"/>
          </a:xfrm>
          <a:prstGeom prst="rect">
            <a:avLst/>
          </a:prstGeom>
          <a:ln>
            <a:noFill/>
          </a:ln>
        </p:spPr>
      </p:pic>
      <p:sp>
        <p:nvSpPr>
          <p:cNvPr id="7" name="Textfeld 6"/>
          <p:cNvSpPr txBox="1"/>
          <p:nvPr/>
        </p:nvSpPr>
        <p:spPr>
          <a:xfrm>
            <a:off x="4450557" y="1755932"/>
            <a:ext cx="4452706" cy="2169825"/>
          </a:xfrm>
          <a:prstGeom prst="rect">
            <a:avLst/>
          </a:prstGeom>
          <a:noFill/>
        </p:spPr>
        <p:txBody>
          <a:bodyPr wrap="square" rtlCol="0">
            <a:spAutoFit/>
          </a:bodyPr>
          <a:lstStyle/>
          <a:p>
            <a:r>
              <a:rPr lang="de-DE" sz="1500" dirty="0">
                <a:solidFill>
                  <a:srgbClr val="00B050"/>
                </a:solidFill>
              </a:rPr>
              <a:t>S1</a:t>
            </a:r>
            <a:r>
              <a:rPr lang="de-DE" sz="1500" dirty="0"/>
              <a:t> = Bereich Schiedsrichter 1</a:t>
            </a:r>
          </a:p>
          <a:p>
            <a:r>
              <a:rPr lang="de-DE" sz="1500" dirty="0">
                <a:solidFill>
                  <a:srgbClr val="00B050"/>
                </a:solidFill>
              </a:rPr>
              <a:t>S2</a:t>
            </a:r>
            <a:r>
              <a:rPr lang="de-DE" sz="1500" dirty="0"/>
              <a:t> = Bereich Schiedsrichter 2</a:t>
            </a:r>
          </a:p>
          <a:p>
            <a:r>
              <a:rPr lang="de-DE" sz="1500" dirty="0"/>
              <a:t>     = Laufwege</a:t>
            </a:r>
          </a:p>
          <a:p>
            <a:r>
              <a:rPr lang="de-DE" sz="1500" dirty="0"/>
              <a:t>        Gemeinsamer Bereich</a:t>
            </a:r>
          </a:p>
          <a:p>
            <a:endParaRPr lang="de-DE" sz="1500" dirty="0"/>
          </a:p>
          <a:p>
            <a:r>
              <a:rPr lang="de-DE" sz="1500" dirty="0"/>
              <a:t>Hinweis: Beide Schiedsrichter dürfen in den Schusskreis rein pfeifen. </a:t>
            </a:r>
          </a:p>
          <a:p>
            <a:endParaRPr lang="de-DE" sz="1500" dirty="0"/>
          </a:p>
          <a:p>
            <a:endParaRPr lang="de-DE" sz="1500" dirty="0"/>
          </a:p>
        </p:txBody>
      </p:sp>
      <p:sp>
        <p:nvSpPr>
          <p:cNvPr id="8" name="Titel 1"/>
          <p:cNvSpPr>
            <a:spLocks noGrp="1"/>
          </p:cNvSpPr>
          <p:nvPr>
            <p:ph type="title"/>
          </p:nvPr>
        </p:nvSpPr>
        <p:spPr>
          <a:xfrm>
            <a:off x="685332" y="749638"/>
            <a:ext cx="7773338" cy="614819"/>
          </a:xfrm>
        </p:spPr>
        <p:txBody>
          <a:bodyPr>
            <a:normAutofit fontScale="90000"/>
          </a:bodyPr>
          <a:lstStyle/>
          <a:p>
            <a:r>
              <a:rPr lang="de-DE" sz="3000" b="1" u="sng" dirty="0"/>
              <a:t>Aufteilung und Laufwege</a:t>
            </a:r>
            <a:br>
              <a:rPr lang="de-DE" b="1" u="sng" dirty="0"/>
            </a:br>
            <a:r>
              <a:rPr lang="de-DE" sz="2025" cap="none" dirty="0"/>
              <a:t>(U6 &amp; U8)</a:t>
            </a:r>
            <a:endParaRPr lang="de-DE" sz="2025" b="1" u="sng" dirty="0"/>
          </a:p>
        </p:txBody>
      </p:sp>
      <p:cxnSp>
        <p:nvCxnSpPr>
          <p:cNvPr id="16" name="Gerader Verbinder 15"/>
          <p:cNvCxnSpPr/>
          <p:nvPr/>
        </p:nvCxnSpPr>
        <p:spPr>
          <a:xfrm flipH="1">
            <a:off x="4580389" y="2362025"/>
            <a:ext cx="16358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a:cxnSpLocks/>
          </p:cNvCxnSpPr>
          <p:nvPr/>
        </p:nvCxnSpPr>
        <p:spPr>
          <a:xfrm flipH="1">
            <a:off x="1324111" y="2525611"/>
            <a:ext cx="1897264" cy="149530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flipH="1">
            <a:off x="2241644" y="3249557"/>
            <a:ext cx="44356" cy="480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1" name="Sechseck 30"/>
          <p:cNvSpPr/>
          <p:nvPr/>
        </p:nvSpPr>
        <p:spPr>
          <a:xfrm rot="19335979">
            <a:off x="1504518" y="2619392"/>
            <a:ext cx="1536446" cy="1294313"/>
          </a:xfrm>
          <a:prstGeom prst="hexagon">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cxnSp>
        <p:nvCxnSpPr>
          <p:cNvPr id="33" name="Gerader Verbinder 32"/>
          <p:cNvCxnSpPr/>
          <p:nvPr/>
        </p:nvCxnSpPr>
        <p:spPr>
          <a:xfrm>
            <a:off x="4580389" y="2610188"/>
            <a:ext cx="260312"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2689875" y="3617195"/>
            <a:ext cx="642938" cy="507831"/>
          </a:xfrm>
          <a:prstGeom prst="rect">
            <a:avLst/>
          </a:prstGeom>
          <a:noFill/>
        </p:spPr>
        <p:txBody>
          <a:bodyPr wrap="square" rtlCol="0">
            <a:spAutoFit/>
          </a:bodyPr>
          <a:lstStyle/>
          <a:p>
            <a:r>
              <a:rPr lang="de-DE" sz="2700" dirty="0">
                <a:solidFill>
                  <a:srgbClr val="00B050"/>
                </a:solidFill>
              </a:rPr>
              <a:t>S2</a:t>
            </a:r>
          </a:p>
        </p:txBody>
      </p:sp>
      <p:cxnSp>
        <p:nvCxnSpPr>
          <p:cNvPr id="35" name="Gerade Verbindung mit Pfeil 34"/>
          <p:cNvCxnSpPr>
            <a:cxnSpLocks/>
          </p:cNvCxnSpPr>
          <p:nvPr/>
        </p:nvCxnSpPr>
        <p:spPr>
          <a:xfrm flipH="1" flipV="1">
            <a:off x="1324111" y="4150571"/>
            <a:ext cx="2188001" cy="111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Bogen 35"/>
          <p:cNvSpPr/>
          <p:nvPr/>
        </p:nvSpPr>
        <p:spPr>
          <a:xfrm rot="5400000">
            <a:off x="3384120" y="3871317"/>
            <a:ext cx="254872" cy="32434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37" name="Gerade Verbindung mit Pfeil 36"/>
          <p:cNvCxnSpPr/>
          <p:nvPr/>
        </p:nvCxnSpPr>
        <p:spPr>
          <a:xfrm flipV="1">
            <a:off x="3676834" y="3267764"/>
            <a:ext cx="7974" cy="770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H="1">
            <a:off x="3105419" y="3432876"/>
            <a:ext cx="459575" cy="66297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1354174" y="2435638"/>
            <a:ext cx="642938" cy="507831"/>
          </a:xfrm>
          <a:prstGeom prst="rect">
            <a:avLst/>
          </a:prstGeom>
          <a:noFill/>
        </p:spPr>
        <p:txBody>
          <a:bodyPr wrap="square" rtlCol="0">
            <a:spAutoFit/>
          </a:bodyPr>
          <a:lstStyle/>
          <a:p>
            <a:r>
              <a:rPr lang="de-DE" sz="2700" dirty="0">
                <a:solidFill>
                  <a:srgbClr val="00B050"/>
                </a:solidFill>
              </a:rPr>
              <a:t>S1</a:t>
            </a:r>
          </a:p>
        </p:txBody>
      </p:sp>
      <p:cxnSp>
        <p:nvCxnSpPr>
          <p:cNvPr id="40" name="Gerade Verbindung mit Pfeil 39"/>
          <p:cNvCxnSpPr>
            <a:cxnSpLocks/>
            <a:stCxn id="42" idx="2"/>
          </p:cNvCxnSpPr>
          <p:nvPr/>
        </p:nvCxnSpPr>
        <p:spPr>
          <a:xfrm>
            <a:off x="963037" y="2424640"/>
            <a:ext cx="2279678" cy="14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819470" y="2546760"/>
            <a:ext cx="0" cy="7508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Bogen 41"/>
          <p:cNvSpPr/>
          <p:nvPr/>
        </p:nvSpPr>
        <p:spPr>
          <a:xfrm rot="16200000">
            <a:off x="829268" y="2414843"/>
            <a:ext cx="267537" cy="28713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43" name="Gerade Verbindung mit Pfeil 42"/>
          <p:cNvCxnSpPr>
            <a:cxnSpLocks/>
          </p:cNvCxnSpPr>
          <p:nvPr/>
        </p:nvCxnSpPr>
        <p:spPr>
          <a:xfrm flipH="1">
            <a:off x="949895" y="2489304"/>
            <a:ext cx="512463" cy="63681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1713137" y="2016749"/>
            <a:ext cx="1057013" cy="253916"/>
          </a:xfrm>
          <a:prstGeom prst="rect">
            <a:avLst/>
          </a:prstGeom>
          <a:noFill/>
        </p:spPr>
        <p:txBody>
          <a:bodyPr wrap="square" rtlCol="0">
            <a:spAutoFit/>
          </a:bodyPr>
          <a:lstStyle/>
          <a:p>
            <a:r>
              <a:rPr lang="de-DE" sz="1050" dirty="0"/>
              <a:t>Wechselzone</a:t>
            </a:r>
          </a:p>
        </p:txBody>
      </p:sp>
      <p:sp>
        <p:nvSpPr>
          <p:cNvPr id="32" name="Rechteck 31"/>
          <p:cNvSpPr/>
          <p:nvPr/>
        </p:nvSpPr>
        <p:spPr>
          <a:xfrm>
            <a:off x="1713137" y="1922372"/>
            <a:ext cx="1057013" cy="453006"/>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4" name="Rechteck 43"/>
          <p:cNvSpPr/>
          <p:nvPr/>
        </p:nvSpPr>
        <p:spPr>
          <a:xfrm>
            <a:off x="524203" y="1612328"/>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5" name="Textfeld 44"/>
          <p:cNvSpPr txBox="1"/>
          <p:nvPr/>
        </p:nvSpPr>
        <p:spPr>
          <a:xfrm>
            <a:off x="2649865" y="1581570"/>
            <a:ext cx="1353311" cy="253916"/>
          </a:xfrm>
          <a:prstGeom prst="rect">
            <a:avLst/>
          </a:prstGeom>
          <a:noFill/>
        </p:spPr>
        <p:txBody>
          <a:bodyPr wrap="square" rtlCol="0">
            <a:spAutoFit/>
          </a:bodyPr>
          <a:lstStyle/>
          <a:p>
            <a:r>
              <a:rPr lang="de-DE" sz="1050" dirty="0"/>
              <a:t>Mannschaftsbank</a:t>
            </a:r>
          </a:p>
        </p:txBody>
      </p:sp>
      <p:sp>
        <p:nvSpPr>
          <p:cNvPr id="46" name="Rechteck 45"/>
          <p:cNvSpPr/>
          <p:nvPr/>
        </p:nvSpPr>
        <p:spPr>
          <a:xfrm>
            <a:off x="2625096" y="1598752"/>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57" name="Textfeld 56"/>
          <p:cNvSpPr txBox="1"/>
          <p:nvPr/>
        </p:nvSpPr>
        <p:spPr>
          <a:xfrm>
            <a:off x="529471" y="1594664"/>
            <a:ext cx="1353311" cy="253916"/>
          </a:xfrm>
          <a:prstGeom prst="rect">
            <a:avLst/>
          </a:prstGeom>
          <a:noFill/>
        </p:spPr>
        <p:txBody>
          <a:bodyPr wrap="square" rtlCol="0">
            <a:spAutoFit/>
          </a:bodyPr>
          <a:lstStyle/>
          <a:p>
            <a:r>
              <a:rPr lang="de-DE" sz="1050" dirty="0"/>
              <a:t>Mannschaftsbank</a:t>
            </a:r>
          </a:p>
        </p:txBody>
      </p:sp>
      <p:cxnSp>
        <p:nvCxnSpPr>
          <p:cNvPr id="3" name="Gerader Verbinder 2">
            <a:extLst>
              <a:ext uri="{FF2B5EF4-FFF2-40B4-BE49-F238E27FC236}">
                <a16:creationId xmlns:a16="http://schemas.microsoft.com/office/drawing/2014/main" id="{3A0ACD76-EFE6-43EA-94C4-6CE749F846F4}"/>
              </a:ext>
            </a:extLst>
          </p:cNvPr>
          <p:cNvCxnSpPr>
            <a:cxnSpLocks/>
          </p:cNvCxnSpPr>
          <p:nvPr/>
        </p:nvCxnSpPr>
        <p:spPr>
          <a:xfrm>
            <a:off x="3242714" y="2525609"/>
            <a:ext cx="493811" cy="0"/>
          </a:xfrm>
          <a:prstGeom prst="line">
            <a:avLst/>
          </a:prstGeom>
          <a:ln w="28575"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D3E4B782-0AFB-4364-9816-1FE48407ED63}"/>
              </a:ext>
            </a:extLst>
          </p:cNvPr>
          <p:cNvCxnSpPr>
            <a:cxnSpLocks/>
          </p:cNvCxnSpPr>
          <p:nvPr/>
        </p:nvCxnSpPr>
        <p:spPr>
          <a:xfrm>
            <a:off x="775316" y="4025985"/>
            <a:ext cx="533815" cy="0"/>
          </a:xfrm>
          <a:prstGeom prst="line">
            <a:avLst/>
          </a:prstGeom>
          <a:ln w="28575"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09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00C23-E629-4F38-85B5-A503C696A7B6}"/>
              </a:ext>
            </a:extLst>
          </p:cNvPr>
          <p:cNvSpPr>
            <a:spLocks noGrp="1"/>
          </p:cNvSpPr>
          <p:nvPr>
            <p:ph type="title"/>
          </p:nvPr>
        </p:nvSpPr>
        <p:spPr>
          <a:xfrm>
            <a:off x="685331" y="2177059"/>
            <a:ext cx="7773338" cy="1197133"/>
          </a:xfrm>
        </p:spPr>
        <p:txBody>
          <a:bodyPr>
            <a:normAutofit fontScale="90000"/>
          </a:bodyPr>
          <a:lstStyle/>
          <a:p>
            <a:r>
              <a:rPr lang="de-DE" sz="6000" dirty="0">
                <a:ea typeface="+mj-lt"/>
                <a:cs typeface="+mj-lt"/>
              </a:rPr>
              <a:t>weibliche und </a:t>
            </a:r>
            <a:r>
              <a:rPr lang="de-DE" sz="6000" dirty="0" err="1">
                <a:ea typeface="+mj-lt"/>
                <a:cs typeface="+mj-lt"/>
              </a:rPr>
              <a:t>mänliche</a:t>
            </a:r>
            <a:br>
              <a:rPr lang="de-DE" sz="6000" cap="none" dirty="0"/>
            </a:br>
            <a:r>
              <a:rPr lang="de-DE" sz="6000" cap="none" dirty="0"/>
              <a:t>U10</a:t>
            </a:r>
            <a:endParaRPr lang="de-DE" sz="6000" dirty="0"/>
          </a:p>
        </p:txBody>
      </p:sp>
    </p:spTree>
    <p:extLst>
      <p:ext uri="{BB962C8B-B14F-4D97-AF65-F5344CB8AC3E}">
        <p14:creationId xmlns:p14="http://schemas.microsoft.com/office/powerpoint/2010/main" val="335380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3" y="435313"/>
            <a:ext cx="7773338" cy="775324"/>
          </a:xfrm>
        </p:spPr>
        <p:txBody>
          <a:bodyPr/>
          <a:lstStyle/>
          <a:p>
            <a:r>
              <a:rPr lang="de-DE" b="1" u="sng" cap="none" dirty="0"/>
              <a:t>Wichtige Regeln</a:t>
            </a:r>
            <a:br>
              <a:rPr lang="de-DE" b="1" u="sng" cap="none" dirty="0"/>
            </a:br>
            <a:endParaRPr lang="de-DE" sz="1800" cap="none" dirty="0"/>
          </a:p>
        </p:txBody>
      </p:sp>
      <p:sp>
        <p:nvSpPr>
          <p:cNvPr id="3" name="Inhaltsplatzhalter 2"/>
          <p:cNvSpPr>
            <a:spLocks noGrp="1"/>
          </p:cNvSpPr>
          <p:nvPr>
            <p:ph sz="quarter" idx="13"/>
          </p:nvPr>
        </p:nvSpPr>
        <p:spPr>
          <a:xfrm>
            <a:off x="685329" y="1130220"/>
            <a:ext cx="7544268" cy="4226249"/>
          </a:xfrm>
        </p:spPr>
        <p:txBody>
          <a:bodyPr vert="horz" lIns="71323" tIns="35662" rIns="71323" bIns="35662" rtlCol="0" anchor="t">
            <a:normAutofit fontScale="92500" lnSpcReduction="20000"/>
          </a:bodyPr>
          <a:lstStyle/>
          <a:p>
            <a:pPr marL="0" indent="0">
              <a:buNone/>
            </a:pPr>
            <a:r>
              <a:rPr lang="de-DE" sz="1650" u="sng" cap="none" dirty="0"/>
              <a:t>Grundlegendes: </a:t>
            </a:r>
          </a:p>
          <a:p>
            <a:pPr marL="269875" indent="-177800">
              <a:lnSpc>
                <a:spcPct val="110000"/>
              </a:lnSpc>
              <a:spcBef>
                <a:spcPts val="0"/>
              </a:spcBef>
            </a:pPr>
            <a:r>
              <a:rPr lang="de-DE" sz="1650" cap="none" dirty="0"/>
              <a:t>es dürfen 5 Feldspieler und ein Torwart mit Schläger pro Mannschaft am Spiel teilnehmen</a:t>
            </a:r>
          </a:p>
          <a:p>
            <a:pPr marL="269875" indent="-177800">
              <a:lnSpc>
                <a:spcPct val="110000"/>
              </a:lnSpc>
              <a:spcBef>
                <a:spcPts val="0"/>
              </a:spcBef>
            </a:pPr>
            <a:r>
              <a:rPr lang="de-DE" sz="1650" cap="none" dirty="0"/>
              <a:t>der Torwart muss während des gesamten Spiels die komplette Ausrüstung tragen </a:t>
            </a:r>
          </a:p>
          <a:p>
            <a:pPr marL="269875" indent="-177800">
              <a:lnSpc>
                <a:spcPct val="110000"/>
              </a:lnSpc>
              <a:spcBef>
                <a:spcPts val="0"/>
              </a:spcBef>
            </a:pPr>
            <a:r>
              <a:rPr lang="de-DE" sz="1650" cap="none" dirty="0"/>
              <a:t>es gibt keine Auszeit im gesamten Spiel, 3min Pause</a:t>
            </a:r>
          </a:p>
          <a:p>
            <a:pPr marL="269875" indent="-177800">
              <a:lnSpc>
                <a:spcPct val="110000"/>
              </a:lnSpc>
              <a:spcBef>
                <a:spcPts val="0"/>
              </a:spcBef>
            </a:pPr>
            <a:r>
              <a:rPr lang="de-DE" sz="1650" cap="none" dirty="0"/>
              <a:t>Trainer / Betreuer dürfen nur nach Aufforderung der Schiedsrichter das Spielfeld betreten</a:t>
            </a:r>
          </a:p>
          <a:p>
            <a:pPr marL="269875" indent="-177800">
              <a:lnSpc>
                <a:spcPct val="110000"/>
              </a:lnSpc>
              <a:spcBef>
                <a:spcPts val="0"/>
              </a:spcBef>
            </a:pPr>
            <a:r>
              <a:rPr lang="de-DE" sz="1650" b="1" cap="none" dirty="0"/>
              <a:t>Achtung, es gibt kein Innenpfostentor, wenn die Tore auf der Grundlinie stehen!</a:t>
            </a:r>
          </a:p>
          <a:p>
            <a:pPr marL="269875" indent="-177800">
              <a:lnSpc>
                <a:spcPct val="110000"/>
              </a:lnSpc>
              <a:spcBef>
                <a:spcPts val="0"/>
              </a:spcBef>
            </a:pPr>
            <a:r>
              <a:rPr lang="de-DE" sz="1650" cap="none" dirty="0"/>
              <a:t>jeder Anstoß ist an zu pfeifen!</a:t>
            </a:r>
          </a:p>
          <a:p>
            <a:pPr marL="98425" indent="0">
              <a:lnSpc>
                <a:spcPct val="110000"/>
              </a:lnSpc>
              <a:spcBef>
                <a:spcPts val="0"/>
              </a:spcBef>
              <a:buNone/>
            </a:pPr>
            <a:endParaRPr lang="de-DE" sz="1650" cap="none" dirty="0"/>
          </a:p>
          <a:p>
            <a:pPr marL="98425" indent="0">
              <a:lnSpc>
                <a:spcPct val="110000"/>
              </a:lnSpc>
              <a:spcBef>
                <a:spcPts val="0"/>
              </a:spcBef>
              <a:buNone/>
            </a:pPr>
            <a:r>
              <a:rPr lang="de-DE" sz="1650" cap="none" dirty="0"/>
              <a:t>Spielzeit: 2x 10 min</a:t>
            </a:r>
          </a:p>
          <a:p>
            <a:pPr marL="98425" indent="0">
              <a:lnSpc>
                <a:spcPct val="110000"/>
              </a:lnSpc>
              <a:spcBef>
                <a:spcPts val="0"/>
              </a:spcBef>
              <a:buNone/>
            </a:pPr>
            <a:r>
              <a:rPr lang="de-DE" sz="1800" cap="none" dirty="0"/>
              <a:t>Es wird grundsätzlich mit Seitenwechsel gespielt und jeder Anschlag ist an zu pfeifen!</a:t>
            </a:r>
          </a:p>
          <a:p>
            <a:pPr marL="98425" indent="0">
              <a:lnSpc>
                <a:spcPct val="110000"/>
              </a:lnSpc>
              <a:spcBef>
                <a:spcPts val="0"/>
              </a:spcBef>
              <a:buNone/>
            </a:pPr>
            <a:endParaRPr lang="de-DE" sz="1650" cap="none" dirty="0"/>
          </a:p>
          <a:p>
            <a:pPr marL="98425" indent="0">
              <a:lnSpc>
                <a:spcPct val="110000"/>
              </a:lnSpc>
              <a:spcBef>
                <a:spcPts val="0"/>
              </a:spcBef>
              <a:buNone/>
            </a:pPr>
            <a:endParaRPr lang="de-DE" sz="1650" cap="none" dirty="0"/>
          </a:p>
          <a:p>
            <a:pPr marL="274320" indent="-177800">
              <a:spcBef>
                <a:spcPts val="0"/>
              </a:spcBef>
            </a:pPr>
            <a:r>
              <a:rPr lang="de-DE" sz="1650" u="sng" cap="none" dirty="0">
                <a:solidFill>
                  <a:srgbClr val="FF0000"/>
                </a:solidFill>
              </a:rPr>
              <a:t>Verboten:</a:t>
            </a:r>
            <a:r>
              <a:rPr lang="de-DE" sz="1650" cap="none" dirty="0">
                <a:solidFill>
                  <a:srgbClr val="FF0000"/>
                </a:solidFill>
              </a:rPr>
              <a:t> </a:t>
            </a:r>
            <a:r>
              <a:rPr lang="de-DE" sz="1650" cap="none" dirty="0"/>
              <a:t>Fuß, runde Seite, gefährliche Bälle, Stockschlagen, absichtliche Fouls, Behinderungen, (absichtliches Einklemmen des Balls), aktives Bully, Wechselfehler (Spielstrafe Strafecke), Schiebeschlag (Ausholbewegung &gt;30cm), spielen im Liegen, Schleuderbälle, absichtliches Spielen durch den Gegner, in das Brett spielen (Abstand &lt;3m), der Ball muss flach auf dem Boden gespielt werden (außer Torschuss), über den Schläger des Gegenspielers greifen,</a:t>
            </a:r>
          </a:p>
          <a:p>
            <a:pPr marL="274320" indent="-177800">
              <a:spcBef>
                <a:spcPts val="0"/>
              </a:spcBef>
            </a:pPr>
            <a:r>
              <a:rPr lang="de-DE" sz="1650" u="sng" cap="none" dirty="0"/>
              <a:t>Persönliche Strafen</a:t>
            </a:r>
            <a:r>
              <a:rPr lang="de-DE" sz="1650" cap="none" dirty="0"/>
              <a:t>: „lauter langer Pfiff“, mündliche Verwarnungen, Karten</a:t>
            </a:r>
          </a:p>
        </p:txBody>
      </p:sp>
    </p:spTree>
    <p:extLst>
      <p:ext uri="{BB962C8B-B14F-4D97-AF65-F5344CB8AC3E}">
        <p14:creationId xmlns:p14="http://schemas.microsoft.com/office/powerpoint/2010/main" val="93742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2167" y="1035122"/>
            <a:ext cx="4919665" cy="3273611"/>
          </a:xfrm>
          <a:prstGeom prst="rect">
            <a:avLst/>
          </a:prstGeom>
          <a:effectLst>
            <a:softEdge rad="127000"/>
          </a:effectLst>
        </p:spPr>
      </p:pic>
      <p:sp>
        <p:nvSpPr>
          <p:cNvPr id="6" name="Textfeld 5"/>
          <p:cNvSpPr txBox="1"/>
          <p:nvPr/>
        </p:nvSpPr>
        <p:spPr>
          <a:xfrm>
            <a:off x="2389763" y="557212"/>
            <a:ext cx="4074000" cy="415498"/>
          </a:xfrm>
          <a:prstGeom prst="rect">
            <a:avLst/>
          </a:prstGeom>
          <a:noFill/>
        </p:spPr>
        <p:txBody>
          <a:bodyPr wrap="square" rtlCol="0" anchor="t">
            <a:spAutoFit/>
          </a:bodyPr>
          <a:lstStyle/>
          <a:p>
            <a:pPr algn="ctr"/>
            <a:r>
              <a:rPr lang="de-DE" sz="2100" dirty="0"/>
              <a:t>Ball Einklemmen durch den Torwart</a:t>
            </a:r>
            <a:endParaRPr lang="de-DE"/>
          </a:p>
        </p:txBody>
      </p:sp>
      <p:sp>
        <p:nvSpPr>
          <p:cNvPr id="5" name="Textfeld 4">
            <a:extLst>
              <a:ext uri="{FF2B5EF4-FFF2-40B4-BE49-F238E27FC236}">
                <a16:creationId xmlns:a16="http://schemas.microsoft.com/office/drawing/2014/main" id="{95CC8CA5-C36A-415E-B781-3C6AE5852A4C}"/>
              </a:ext>
            </a:extLst>
          </p:cNvPr>
          <p:cNvSpPr txBox="1"/>
          <p:nvPr/>
        </p:nvSpPr>
        <p:spPr>
          <a:xfrm>
            <a:off x="420155" y="4454907"/>
            <a:ext cx="8013215" cy="754053"/>
          </a:xfrm>
          <a:prstGeom prst="rect">
            <a:avLst/>
          </a:prstGeom>
          <a:noFill/>
        </p:spPr>
        <p:txBody>
          <a:bodyPr wrap="square" rtlCol="0">
            <a:spAutoFit/>
          </a:bodyPr>
          <a:lstStyle/>
          <a:p>
            <a:r>
              <a:rPr lang="de-DE" dirty="0"/>
              <a:t>Ist Verboten! Achtung, dass ist nur zu pfeifen, wenn der Ball länger nicht spielbar ist, in dem Fall einer normale Abwehraktion, wäre der Pfiff nötig, außer wenn diese Stellung länger einbehalten wird.</a:t>
            </a:r>
          </a:p>
          <a:p>
            <a:endParaRPr lang="de-DE" sz="1500" dirty="0"/>
          </a:p>
        </p:txBody>
      </p:sp>
    </p:spTree>
    <p:extLst>
      <p:ext uri="{BB962C8B-B14F-4D97-AF65-F5344CB8AC3E}">
        <p14:creationId xmlns:p14="http://schemas.microsoft.com/office/powerpoint/2010/main" val="90572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076" y="1363244"/>
            <a:ext cx="4202435" cy="3001587"/>
          </a:xfrm>
          <a:prstGeom prst="rect">
            <a:avLst/>
          </a:prstGeom>
          <a:effectLst>
            <a:softEdge rad="127000"/>
          </a:effectLst>
        </p:spPr>
      </p:pic>
      <p:sp>
        <p:nvSpPr>
          <p:cNvPr id="5" name="Rechteck 4"/>
          <p:cNvSpPr/>
          <p:nvPr/>
        </p:nvSpPr>
        <p:spPr>
          <a:xfrm>
            <a:off x="2410393" y="618738"/>
            <a:ext cx="4218399" cy="415498"/>
          </a:xfrm>
          <a:prstGeom prst="rect">
            <a:avLst/>
          </a:prstGeom>
        </p:spPr>
        <p:txBody>
          <a:bodyPr wrap="none">
            <a:spAutoFit/>
          </a:bodyPr>
          <a:lstStyle/>
          <a:p>
            <a:r>
              <a:rPr lang="de-DE" sz="2100" dirty="0"/>
              <a:t>Ball Einklemmen durch die Feldspieler</a:t>
            </a:r>
          </a:p>
        </p:txBody>
      </p:sp>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1801" y="1543654"/>
            <a:ext cx="1814828" cy="2649727"/>
          </a:xfrm>
          <a:prstGeom prst="rect">
            <a:avLst/>
          </a:prstGeom>
        </p:spPr>
      </p:pic>
      <p:pic>
        <p:nvPicPr>
          <p:cNvPr id="7" name="Grafi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6844919" y="1543654"/>
            <a:ext cx="1574250" cy="2649728"/>
          </a:xfrm>
          <a:prstGeom prst="rect">
            <a:avLst/>
          </a:prstGeom>
        </p:spPr>
      </p:pic>
      <p:sp>
        <p:nvSpPr>
          <p:cNvPr id="8" name="Textfeld 7"/>
          <p:cNvSpPr txBox="1"/>
          <p:nvPr/>
        </p:nvSpPr>
        <p:spPr>
          <a:xfrm>
            <a:off x="291076" y="4578423"/>
            <a:ext cx="8338574" cy="323165"/>
          </a:xfrm>
          <a:prstGeom prst="rect">
            <a:avLst/>
          </a:prstGeom>
          <a:noFill/>
        </p:spPr>
        <p:txBody>
          <a:bodyPr wrap="square" rtlCol="0">
            <a:spAutoFit/>
          </a:bodyPr>
          <a:lstStyle/>
          <a:p>
            <a:r>
              <a:rPr lang="de-DE" sz="1500" dirty="0"/>
              <a:t>Es muss immer eine Lücke in angemessener spielbarer Breite offen sein.</a:t>
            </a:r>
          </a:p>
        </p:txBody>
      </p:sp>
      <p:sp>
        <p:nvSpPr>
          <p:cNvPr id="2" name="Textfeld 1">
            <a:extLst>
              <a:ext uri="{FF2B5EF4-FFF2-40B4-BE49-F238E27FC236}">
                <a16:creationId xmlns:a16="http://schemas.microsoft.com/office/drawing/2014/main" id="{9090A684-5169-4FA4-935C-46F2CEBCC7E6}"/>
              </a:ext>
            </a:extLst>
          </p:cNvPr>
          <p:cNvSpPr txBox="1"/>
          <p:nvPr/>
        </p:nvSpPr>
        <p:spPr>
          <a:xfrm>
            <a:off x="6209951" y="4278339"/>
            <a:ext cx="996685" cy="323165"/>
          </a:xfrm>
          <a:prstGeom prst="rect">
            <a:avLst/>
          </a:prstGeom>
          <a:noFill/>
        </p:spPr>
        <p:txBody>
          <a:bodyPr wrap="square" rtlCol="0">
            <a:spAutoFit/>
          </a:bodyPr>
          <a:lstStyle/>
          <a:p>
            <a:r>
              <a:rPr lang="de-DE" sz="1500" dirty="0"/>
              <a:t>Verboten!</a:t>
            </a:r>
          </a:p>
        </p:txBody>
      </p:sp>
    </p:spTree>
    <p:extLst>
      <p:ext uri="{BB962C8B-B14F-4D97-AF65-F5344CB8AC3E}">
        <p14:creationId xmlns:p14="http://schemas.microsoft.com/office/powerpoint/2010/main" val="191265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42468" y="524837"/>
            <a:ext cx="7772870" cy="4630723"/>
          </a:xfrm>
        </p:spPr>
        <p:txBody>
          <a:bodyPr>
            <a:normAutofit fontScale="92500" lnSpcReduction="10000"/>
          </a:bodyPr>
          <a:lstStyle/>
          <a:p>
            <a:pPr marL="98550" indent="0">
              <a:lnSpc>
                <a:spcPct val="110000"/>
              </a:lnSpc>
              <a:spcBef>
                <a:spcPts val="0"/>
              </a:spcBef>
              <a:buNone/>
            </a:pPr>
            <a:r>
              <a:rPr lang="de-DE" b="1" u="sng" cap="none" dirty="0"/>
              <a:t>Folge von Spielverstößen:</a:t>
            </a:r>
          </a:p>
          <a:p>
            <a:pPr marL="98550" indent="0">
              <a:lnSpc>
                <a:spcPct val="110000"/>
              </a:lnSpc>
              <a:spcBef>
                <a:spcPts val="0"/>
              </a:spcBef>
              <a:buNone/>
            </a:pPr>
            <a:endParaRPr lang="de-DE" b="1" u="sng" cap="none" dirty="0"/>
          </a:p>
          <a:p>
            <a:pPr>
              <a:spcBef>
                <a:spcPts val="0"/>
              </a:spcBef>
            </a:pPr>
            <a:r>
              <a:rPr lang="de-DE" u="sng" cap="none" dirty="0"/>
              <a:t>Bei Frei- und Abschlag müssen Gegenspieler 3m Abstand einhalten</a:t>
            </a:r>
          </a:p>
          <a:p>
            <a:pPr>
              <a:spcBef>
                <a:spcPts val="0"/>
              </a:spcBef>
            </a:pPr>
            <a:r>
              <a:rPr lang="de-DE" cap="none" dirty="0"/>
              <a:t>Freischläge am Schusskreis dürfen nicht direkt in den Schusskreis gespielt werden, bei Selfpass der Ball kurz ruhen, eine indirekte Ausführung über die Bande ist erlaubt, wenn sich der Ball vorher 3 Meter vor der Bandenberührung bewegt hat</a:t>
            </a:r>
          </a:p>
          <a:p>
            <a:pPr>
              <a:spcBef>
                <a:spcPts val="0"/>
              </a:spcBef>
            </a:pPr>
            <a:r>
              <a:rPr lang="de-DE" cap="none" dirty="0"/>
              <a:t>Tore können nur innerhalb des Schusskreises erzielt werden</a:t>
            </a:r>
          </a:p>
          <a:p>
            <a:pPr>
              <a:spcBef>
                <a:spcPts val="0"/>
              </a:spcBef>
            </a:pPr>
            <a:r>
              <a:rPr lang="de-DE" cap="none" dirty="0"/>
              <a:t>Wird der Ball absichtlich von der verteidigenden Mannschaft über das Grundlinienaus abgelenkt wird eine Strafecke einfach verhängt. Wird der Ball unabsichtlich von der verteidigenden Mannschaft über das Grundlinienaus abgelenkt gibt es Langeecke für die Angreifende Mannschaft.</a:t>
            </a:r>
          </a:p>
          <a:p>
            <a:pPr>
              <a:spcBef>
                <a:spcPts val="0"/>
              </a:spcBef>
            </a:pPr>
            <a:r>
              <a:rPr lang="de-DE" cap="none" dirty="0"/>
              <a:t>Bei absichtlichen Regelverstößen in der Angriffshälfte gibt es Strafecke einfach, bei Regelverstößen im Schusskreisreis gibt es Strafecke einfach (unabsichtlich), wenn kein Tor dadurch verhindert wird oder 7-m-Ball (absichtlich), wenn dadurch ein Tor verhindert wird!</a:t>
            </a:r>
          </a:p>
          <a:p>
            <a:pPr>
              <a:spcBef>
                <a:spcPts val="0"/>
              </a:spcBef>
            </a:pPr>
            <a:r>
              <a:rPr lang="de-DE" cap="none" dirty="0"/>
              <a:t>Der Torwart darf den Ball mit jedem Körperteil abwehren, jedoch nicht gefährlich Spielen / absichtlich hoch Kicken, ihn abdecken bzw. blockieren oder festhalten und den Ball nicht absichtlich in das Toraus schieben. </a:t>
            </a:r>
            <a:r>
              <a:rPr lang="de-DE" b="1" cap="none" dirty="0"/>
              <a:t>-&gt; „spielt“ der Torwart in einer Abwehraktion den Ball über die Grundlinie, wird eine Langeecke verhängt</a:t>
            </a:r>
          </a:p>
          <a:p>
            <a:pPr marL="0" indent="0">
              <a:spcBef>
                <a:spcPts val="0"/>
              </a:spcBef>
              <a:buNone/>
            </a:pPr>
            <a:endParaRPr lang="de-DE" cap="none" dirty="0"/>
          </a:p>
          <a:p>
            <a:pPr>
              <a:spcBef>
                <a:spcPts val="0"/>
              </a:spcBef>
            </a:pPr>
            <a:endParaRPr lang="de-DE" cap="none" dirty="0"/>
          </a:p>
          <a:p>
            <a:endParaRPr lang="de-DE" dirty="0"/>
          </a:p>
        </p:txBody>
      </p:sp>
    </p:spTree>
    <p:extLst>
      <p:ext uri="{BB962C8B-B14F-4D97-AF65-F5344CB8AC3E}">
        <p14:creationId xmlns:p14="http://schemas.microsoft.com/office/powerpoint/2010/main" val="197814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0FFA9-8BF8-43CB-A762-18D5799068E7}"/>
              </a:ext>
            </a:extLst>
          </p:cNvPr>
          <p:cNvSpPr>
            <a:spLocks noGrp="1"/>
          </p:cNvSpPr>
          <p:nvPr>
            <p:ph type="title"/>
          </p:nvPr>
        </p:nvSpPr>
        <p:spPr>
          <a:xfrm>
            <a:off x="2535338" y="474503"/>
            <a:ext cx="4072855" cy="660633"/>
          </a:xfrm>
        </p:spPr>
        <p:txBody>
          <a:bodyPr>
            <a:normAutofit/>
          </a:bodyPr>
          <a:lstStyle/>
          <a:p>
            <a:r>
              <a:rPr lang="de-DE" sz="2100" b="1" u="sng" dirty="0"/>
              <a:t>R</a:t>
            </a:r>
            <a:r>
              <a:rPr lang="de-DE" sz="2100" b="1" u="sng" cap="none" dirty="0"/>
              <a:t>egelverstöße</a:t>
            </a:r>
            <a:r>
              <a:rPr lang="de-DE" sz="2100" b="1" u="sng" dirty="0"/>
              <a:t> </a:t>
            </a:r>
            <a:r>
              <a:rPr lang="de-DE" sz="2100" b="1" u="sng" cap="none" dirty="0"/>
              <a:t>im</a:t>
            </a:r>
            <a:r>
              <a:rPr lang="de-DE" sz="2100" b="1" u="sng" dirty="0"/>
              <a:t> A</a:t>
            </a:r>
            <a:r>
              <a:rPr lang="de-DE" sz="2100" b="1" u="sng" cap="none" dirty="0"/>
              <a:t>ngriffshälfte</a:t>
            </a:r>
            <a:endParaRPr lang="de-DE" sz="2100" b="1" u="sng" dirty="0"/>
          </a:p>
        </p:txBody>
      </p:sp>
      <p:sp>
        <p:nvSpPr>
          <p:cNvPr id="13" name="Textfeld 12">
            <a:extLst>
              <a:ext uri="{FF2B5EF4-FFF2-40B4-BE49-F238E27FC236}">
                <a16:creationId xmlns:a16="http://schemas.microsoft.com/office/drawing/2014/main" id="{73F77219-BE3A-44A2-933E-7749826182B3}"/>
              </a:ext>
            </a:extLst>
          </p:cNvPr>
          <p:cNvSpPr txBox="1"/>
          <p:nvPr/>
        </p:nvSpPr>
        <p:spPr>
          <a:xfrm>
            <a:off x="700392" y="1232576"/>
            <a:ext cx="7609462" cy="253916"/>
          </a:xfrm>
          <a:prstGeom prst="rect">
            <a:avLst/>
          </a:prstGeom>
          <a:noFill/>
        </p:spPr>
        <p:txBody>
          <a:bodyPr wrap="square" rtlCol="0">
            <a:spAutoFit/>
          </a:bodyPr>
          <a:lstStyle/>
          <a:p>
            <a:r>
              <a:rPr lang="de-DE" sz="1050" dirty="0"/>
              <a:t>Bei einem unabsichtlichen Regelverstoß durch die Verteidigende Mannschaft, wird auf Freischlag entschieden.</a:t>
            </a:r>
          </a:p>
        </p:txBody>
      </p:sp>
      <p:sp>
        <p:nvSpPr>
          <p:cNvPr id="20" name="Textfeld 19">
            <a:extLst>
              <a:ext uri="{FF2B5EF4-FFF2-40B4-BE49-F238E27FC236}">
                <a16:creationId xmlns:a16="http://schemas.microsoft.com/office/drawing/2014/main" id="{1EE47518-9196-4A7C-B2A7-0339CDC50277}"/>
              </a:ext>
            </a:extLst>
          </p:cNvPr>
          <p:cNvSpPr txBox="1"/>
          <p:nvPr/>
        </p:nvSpPr>
        <p:spPr>
          <a:xfrm>
            <a:off x="3232015" y="1946976"/>
            <a:ext cx="5245640" cy="2031325"/>
          </a:xfrm>
          <a:prstGeom prst="rect">
            <a:avLst/>
          </a:prstGeom>
          <a:noFill/>
        </p:spPr>
        <p:txBody>
          <a:bodyPr wrap="square" rtlCol="0">
            <a:spAutoFit/>
          </a:bodyPr>
          <a:lstStyle/>
          <a:p>
            <a:r>
              <a:rPr lang="de-DE" sz="1050" b="1" u="sng" dirty="0"/>
              <a:t>Wenn die Verteidigende Mannschaft einen absichtlichen Regelverstoß begeht wird auf Shoot out (Bzw. Penalty) entschieden.</a:t>
            </a:r>
          </a:p>
          <a:p>
            <a:endParaRPr lang="de-DE" sz="1050" dirty="0"/>
          </a:p>
          <a:p>
            <a:pPr marL="214313" indent="-214313">
              <a:buFont typeface="Arial" panose="020B0604020202020204" pitchFamily="34" charset="0"/>
              <a:buChar char="•"/>
            </a:pPr>
            <a:r>
              <a:rPr lang="de-DE" sz="1050" b="1" u="sng" dirty="0"/>
              <a:t>Nicht einhalten des Abstandes von 3m</a:t>
            </a:r>
            <a:r>
              <a:rPr lang="de-DE" sz="1050" dirty="0"/>
              <a:t>, ist auf Strafecke einfach zu entscheiden. Das gilt auch bei Anstoß! Eine Ermahnung der Spieler sollte als erstes Erfolgen (außer bei Anstoß), mit dem Hinweis wenn weiterhin der Abstand von 3 Meter  nicht eingehalten wird gibt es einen Penalty einfach.</a:t>
            </a:r>
          </a:p>
          <a:p>
            <a:pPr marL="214313" indent="-214313">
              <a:buFont typeface="Arial" panose="020B0604020202020204" pitchFamily="34" charset="0"/>
              <a:buChar char="•"/>
            </a:pPr>
            <a:r>
              <a:rPr lang="de-DE" sz="1050" dirty="0"/>
              <a:t>Ein </a:t>
            </a:r>
            <a:r>
              <a:rPr lang="de-DE" sz="1050" b="1" dirty="0"/>
              <a:t>absichtlicher Technisches Foul </a:t>
            </a:r>
            <a:r>
              <a:rPr lang="de-DE" sz="1050" dirty="0"/>
              <a:t>(z.B. Stockschlag) um den Stürmer am Weiterspielen zu hindern. </a:t>
            </a:r>
          </a:p>
          <a:p>
            <a:pPr marL="214313" indent="-214313">
              <a:buFont typeface="Arial" panose="020B0604020202020204" pitchFamily="34" charset="0"/>
              <a:buChar char="•"/>
            </a:pPr>
            <a:r>
              <a:rPr lang="de-DE" sz="1050" dirty="0"/>
              <a:t>Ein </a:t>
            </a:r>
            <a:r>
              <a:rPr lang="de-DE" sz="1050" b="1" dirty="0"/>
              <a:t>absichtliches Körperliches Foul </a:t>
            </a:r>
            <a:r>
              <a:rPr lang="de-DE" sz="1050" dirty="0"/>
              <a:t>um den Stürmer am Weiterspielen zu hindern.</a:t>
            </a:r>
          </a:p>
          <a:p>
            <a:pPr marL="214313" indent="-214313">
              <a:buFont typeface="Arial" panose="020B0604020202020204" pitchFamily="34" charset="0"/>
              <a:buChar char="•"/>
            </a:pPr>
            <a:endParaRPr lang="de-DE" sz="1050" dirty="0"/>
          </a:p>
          <a:p>
            <a:pPr marL="214313" indent="-214313">
              <a:buFont typeface="Arial" panose="020B0604020202020204" pitchFamily="34" charset="0"/>
              <a:buChar char="•"/>
            </a:pPr>
            <a:endParaRPr lang="de-DE" sz="1050" dirty="0"/>
          </a:p>
        </p:txBody>
      </p:sp>
      <p:pic>
        <p:nvPicPr>
          <p:cNvPr id="6" name="Inhaltsplatzhalter 5">
            <a:extLst>
              <a:ext uri="{FF2B5EF4-FFF2-40B4-BE49-F238E27FC236}">
                <a16:creationId xmlns:a16="http://schemas.microsoft.com/office/drawing/2014/main" id="{78DD6344-2279-49D9-B9CA-A098CF701981}"/>
              </a:ext>
            </a:extLst>
          </p:cNvPr>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flipH="1">
            <a:off x="295053" y="1607016"/>
            <a:ext cx="2751176" cy="3469563"/>
          </a:xfrm>
        </p:spPr>
      </p:pic>
    </p:spTree>
    <p:extLst>
      <p:ext uri="{BB962C8B-B14F-4D97-AF65-F5344CB8AC3E}">
        <p14:creationId xmlns:p14="http://schemas.microsoft.com/office/powerpoint/2010/main" val="190711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90" y="564798"/>
            <a:ext cx="7773074" cy="1197968"/>
          </a:xfrm>
          <a:prstGeom prst="rect">
            <a:avLst/>
          </a:prstGeom>
        </p:spPr>
      </p:pic>
      <p:pic>
        <p:nvPicPr>
          <p:cNvPr id="5" name="Grafik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43199" y="1762766"/>
            <a:ext cx="3304310" cy="2576947"/>
          </a:xfrm>
          <a:prstGeom prst="rect">
            <a:avLst/>
          </a:prstGeom>
          <a:effectLst>
            <a:softEdge rad="127000"/>
          </a:effectLst>
        </p:spPr>
      </p:pic>
    </p:spTree>
    <p:extLst>
      <p:ext uri="{BB962C8B-B14F-4D97-AF65-F5344CB8AC3E}">
        <p14:creationId xmlns:p14="http://schemas.microsoft.com/office/powerpoint/2010/main" val="270639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9848" y="285750"/>
            <a:ext cx="7773338" cy="1197133"/>
          </a:xfrm>
        </p:spPr>
        <p:txBody>
          <a:bodyPr/>
          <a:lstStyle/>
          <a:p>
            <a:r>
              <a:rPr lang="de-DE" b="1" u="sng" dirty="0"/>
              <a:t>Persönliche Strafen</a:t>
            </a:r>
          </a:p>
        </p:txBody>
      </p:sp>
      <p:cxnSp>
        <p:nvCxnSpPr>
          <p:cNvPr id="5" name="Gerader Verbinder 4">
            <a:extLst>
              <a:ext uri="{FF2B5EF4-FFF2-40B4-BE49-F238E27FC236}">
                <a16:creationId xmlns:a16="http://schemas.microsoft.com/office/drawing/2014/main" id="{899B4B04-0474-443A-979B-BEDC224C10C3}"/>
              </a:ext>
            </a:extLst>
          </p:cNvPr>
          <p:cNvCxnSpPr/>
          <p:nvPr/>
        </p:nvCxnSpPr>
        <p:spPr>
          <a:xfrm>
            <a:off x="537087" y="1843349"/>
            <a:ext cx="8078087" cy="0"/>
          </a:xfrm>
          <a:prstGeom prst="line">
            <a:avLst/>
          </a:prstGeom>
          <a:ln w="44450">
            <a:solidFill>
              <a:srgbClr val="FF0000"/>
            </a:solidFill>
            <a:headEnd w="med" len="lg"/>
          </a:ln>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F7078D11-F245-4FF1-8780-DB4C762B684E}"/>
              </a:ext>
            </a:extLst>
          </p:cNvPr>
          <p:cNvSpPr>
            <a:spLocks noGrp="1"/>
          </p:cNvSpPr>
          <p:nvPr/>
        </p:nvSpPr>
        <p:spPr>
          <a:xfrm>
            <a:off x="649847" y="1246290"/>
            <a:ext cx="7844307" cy="3886200"/>
          </a:xfrm>
          <a:prstGeom prst="rect">
            <a:avLst/>
          </a:prstGeom>
        </p:spPr>
        <p:txBody>
          <a:bodyPr vert="horz" lIns="71323" tIns="35662" rIns="71323" bIns="35662" rtlCol="0" anchor="t">
            <a:normAutofit fontScale="92500" lnSpcReduction="20000"/>
          </a:bodyPr>
          <a:lstStyle>
            <a:lvl1pPr marL="178308" indent="-178308" algn="l" defTabSz="713232" rtl="0" eaLnBrk="1" latinLnBrk="0" hangingPunct="1">
              <a:lnSpc>
                <a:spcPct val="120000"/>
              </a:lnSpc>
              <a:spcBef>
                <a:spcPts val="78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1pPr>
            <a:lvl2pPr marL="534924" indent="-178308" algn="l" defTabSz="713232" rtl="0" eaLnBrk="1" latinLnBrk="0" hangingPunct="1">
              <a:lnSpc>
                <a:spcPct val="120000"/>
              </a:lnSpc>
              <a:spcBef>
                <a:spcPts val="39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2pPr>
            <a:lvl3pPr marL="891540" indent="-178308" algn="l" defTabSz="713232" rtl="0" eaLnBrk="1" latinLnBrk="0" hangingPunct="1">
              <a:lnSpc>
                <a:spcPct val="120000"/>
              </a:lnSpc>
              <a:spcBef>
                <a:spcPts val="390"/>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4815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4pPr>
            <a:lvl5pPr marL="1604772"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5pPr>
            <a:lvl6pPr marL="1961388"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6pPr>
            <a:lvl7pPr marL="2318004"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7pPr>
            <a:lvl8pPr marL="2674620"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8pPr>
            <a:lvl9pPr marL="303123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9pPr>
          </a:lstStyle>
          <a:p>
            <a:r>
              <a:rPr lang="de-DE" b="1" u="sng" cap="none" dirty="0"/>
              <a:t>Verwarnung</a:t>
            </a:r>
            <a:r>
              <a:rPr lang="de-DE" cap="none" dirty="0"/>
              <a:t>: der Spieler wird über sein Fehlverhalten verwarnt und gebeten dieses zu unterlassen, da er sonst mit einer Zeitstrafe zu rechnen hat, kann auch als lauter langer Pfiff erfolgen </a:t>
            </a:r>
          </a:p>
          <a:p>
            <a:pPr marL="177800" indent="-177800"/>
            <a:r>
              <a:rPr lang="de-DE" b="1" u="sng" cap="none" dirty="0"/>
              <a:t>grüne Karte</a:t>
            </a:r>
            <a:r>
              <a:rPr lang="de-DE" cap="none" dirty="0"/>
              <a:t>: </a:t>
            </a:r>
          </a:p>
          <a:p>
            <a:pPr marL="356616" lvl="1" indent="0">
              <a:spcBef>
                <a:spcPts val="0"/>
              </a:spcBef>
              <a:buNone/>
            </a:pPr>
            <a:r>
              <a:rPr lang="de-DE" sz="1600" cap="none" dirty="0"/>
              <a:t>	über die mündliche Ermahnung hinausgehende ernsthafte Verwarnung (ständiges 	Reklamieren, Stockschlagen, schlechtes Benehmen...); 1min Spielausschluss auf Zeit, 		max. 2-3 grüne Karten pro Mannschaft</a:t>
            </a:r>
          </a:p>
          <a:p>
            <a:r>
              <a:rPr lang="de-DE" b="1" u="sng" cap="none" dirty="0"/>
              <a:t>gelbe Karte</a:t>
            </a:r>
            <a:r>
              <a:rPr lang="de-DE" cap="none" dirty="0"/>
              <a:t>: </a:t>
            </a:r>
          </a:p>
          <a:p>
            <a:pPr marL="0" indent="0">
              <a:spcBef>
                <a:spcPts val="0"/>
              </a:spcBef>
              <a:buNone/>
            </a:pPr>
            <a:r>
              <a:rPr lang="de-DE" cap="none" dirty="0"/>
              <a:t>	Technisches Foulspiel (Stockschlag, Absichtliches Fuß spiel, umringen der Schiedsrichter, 	Schläger nach dem Ball werfen, etc.), ständiges Reklamieren der Trainer / Betreuer, 	Spielausschluss auf Zeit für 2 Minuten Spielzeit</a:t>
            </a:r>
          </a:p>
          <a:p>
            <a:pPr marL="0" indent="0">
              <a:spcBef>
                <a:spcPts val="0"/>
              </a:spcBef>
              <a:buNone/>
            </a:pPr>
            <a:r>
              <a:rPr lang="de-DE" cap="none" dirty="0"/>
              <a:t>   	Körperliches Foulspiel, Spielausschluss auf Zeit für 5 Minuten Spielzeit</a:t>
            </a:r>
          </a:p>
          <a:p>
            <a:pPr marL="0" indent="0">
              <a:buNone/>
            </a:pPr>
            <a:r>
              <a:rPr lang="de-DE" cap="none" dirty="0"/>
              <a:t>Ist nach dem Zeigen der Zeitstrafe jedoch noch vor Fortsetzung des Spiels, wegen schlechten Benehmens (Meckern, Schläger schmeißen, etc.) ein weiteres Handeln erforderlich erhöht sich die Strafzeit von 2min auf 5min und von 5min auf 10min. Es erfolgt eine Eintragung in den Spielberichtsbogen.</a:t>
            </a:r>
          </a:p>
        </p:txBody>
      </p:sp>
    </p:spTree>
    <p:extLst>
      <p:ext uri="{BB962C8B-B14F-4D97-AF65-F5344CB8AC3E}">
        <p14:creationId xmlns:p14="http://schemas.microsoft.com/office/powerpoint/2010/main" val="119933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11660" y="596753"/>
            <a:ext cx="7832253" cy="4704906"/>
          </a:xfrm>
        </p:spPr>
        <p:txBody>
          <a:bodyPr vert="horz" lIns="71323" tIns="35662" rIns="71323" bIns="35662" rtlCol="0" anchor="t">
            <a:normAutofit fontScale="92500" lnSpcReduction="10000"/>
          </a:bodyPr>
          <a:lstStyle/>
          <a:p>
            <a:pPr marL="177800" indent="-177800"/>
            <a:r>
              <a:rPr lang="de-DE" b="1" u="sng" cap="none" dirty="0"/>
              <a:t>gelbe-rote Karte</a:t>
            </a:r>
            <a:r>
              <a:rPr lang="de-DE" cap="none" dirty="0"/>
              <a:t>: Das ist die zweite gelbe Karte für den Spieler. Diese kann nur einem Spieler gezeigt werden der keine Zeitstrafe absitzt. Diesem Spieler ist die rote Karte zu zeigen. Der Spieler muss das Spielfeld und dessen nähere Umgebung verlassen. Es erfolgt ein Eintrag im Spielberichtsbogen. Nach 10 Minuten darf sich die Mannschaft wieder komplettieren.</a:t>
            </a:r>
            <a:endParaRPr lang="de-DE"/>
          </a:p>
          <a:p>
            <a:pPr marL="177800" indent="-177800">
              <a:lnSpc>
                <a:spcPct val="110000"/>
              </a:lnSpc>
            </a:pPr>
            <a:r>
              <a:rPr lang="de-DE" b="1" u="sng" cap="none" dirty="0"/>
              <a:t>rote Karte</a:t>
            </a:r>
            <a:r>
              <a:rPr lang="de-DE" cap="none" dirty="0"/>
              <a:t>: Der Spieler verhält sich grob unsportlich. Der Spieler muss das Spielfeld und dessen nähere Umgebung verlassen. Es erfolgt ein Eintrag im Spielberichtsbogen mit ausführlicher Schilderung des Vorgangs. </a:t>
            </a:r>
          </a:p>
          <a:p>
            <a:pPr marL="0" indent="0">
              <a:lnSpc>
                <a:spcPct val="110000"/>
              </a:lnSpc>
              <a:buNone/>
            </a:pPr>
            <a:r>
              <a:rPr lang="de-DE" cap="none" dirty="0"/>
              <a:t>   Eine rote Karte wird auch bei Missachtung der Zeitstrafe vergeben.</a:t>
            </a:r>
          </a:p>
          <a:p>
            <a:pPr marL="0" indent="0">
              <a:lnSpc>
                <a:spcPct val="110000"/>
              </a:lnSpc>
              <a:buNone/>
            </a:pPr>
            <a:endParaRPr lang="de-DE" cap="none" dirty="0"/>
          </a:p>
          <a:p>
            <a:pPr marL="0" indent="0">
              <a:buNone/>
            </a:pPr>
            <a:r>
              <a:rPr lang="de-DE" cap="none" dirty="0"/>
              <a:t>Dem Spielführer muss nach Ende Spiels der Eintrag gezeigt werden und es muss darauf       hingewiesen werden das die Mannschaft die Gelegenheit hat eine Stellungnahme binnen 4Tagen abzugeben.</a:t>
            </a:r>
          </a:p>
          <a:p>
            <a:pPr marL="0" indent="0">
              <a:buNone/>
            </a:pPr>
            <a:endParaRPr lang="de-DE" cap="none" dirty="0"/>
          </a:p>
          <a:p>
            <a:pPr marL="177800" indent="-177800">
              <a:buFont typeface="Wingdings" panose="05000000000000000000" pitchFamily="2" charset="2"/>
              <a:buChar char="Ø"/>
            </a:pPr>
            <a:r>
              <a:rPr lang="de-DE" cap="none" dirty="0"/>
              <a:t>Die Zeitstrafen werden von dem Zeitnehmer überwacht.</a:t>
            </a:r>
          </a:p>
          <a:p>
            <a:pPr marL="177800" indent="-177800">
              <a:buFont typeface="Wingdings" panose="05000000000000000000" pitchFamily="2" charset="2"/>
              <a:buChar char="Ø"/>
            </a:pPr>
            <a:r>
              <a:rPr lang="de-DE" cap="none" dirty="0"/>
              <a:t>Die persönlichen Strafen können auch mündlich ausgesprochen werden, falls der Schiedsrichter seine Karten vergessen hat</a:t>
            </a:r>
          </a:p>
          <a:p>
            <a:pPr marL="177800" indent="-177800">
              <a:buFont typeface="Wingdings" panose="05000000000000000000" pitchFamily="2" charset="2"/>
              <a:buChar char="Ø"/>
            </a:pPr>
            <a:endParaRPr lang="de-DE" cap="none" dirty="0"/>
          </a:p>
          <a:p>
            <a:pPr marL="0" indent="0">
              <a:buClr>
                <a:srgbClr val="FF0000"/>
              </a:buClr>
              <a:buNone/>
            </a:pPr>
            <a:endParaRPr lang="de-DE" cap="none" dirty="0"/>
          </a:p>
        </p:txBody>
      </p:sp>
    </p:spTree>
    <p:extLst>
      <p:ext uri="{BB962C8B-B14F-4D97-AF65-F5344CB8AC3E}">
        <p14:creationId xmlns:p14="http://schemas.microsoft.com/office/powerpoint/2010/main" val="356146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4699" y="1785482"/>
            <a:ext cx="6996005" cy="1197134"/>
          </a:xfrm>
        </p:spPr>
        <p:txBody>
          <a:bodyPr>
            <a:normAutofit/>
          </a:bodyPr>
          <a:lstStyle/>
          <a:p>
            <a:r>
              <a:rPr lang="de-DE" sz="3330" cap="none" dirty="0"/>
              <a:t>Was braucht man zum Pfeifen?</a:t>
            </a:r>
          </a:p>
        </p:txBody>
      </p:sp>
    </p:spTree>
    <p:extLst>
      <p:ext uri="{BB962C8B-B14F-4D97-AF65-F5344CB8AC3E}">
        <p14:creationId xmlns:p14="http://schemas.microsoft.com/office/powerpoint/2010/main" val="284251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079" y="791565"/>
            <a:ext cx="7773338" cy="614819"/>
          </a:xfrm>
        </p:spPr>
        <p:txBody>
          <a:bodyPr/>
          <a:lstStyle/>
          <a:p>
            <a:r>
              <a:rPr lang="de-DE" b="1" u="sng" dirty="0"/>
              <a:t>Aufteilung und Laufwege</a:t>
            </a:r>
          </a:p>
        </p:txBody>
      </p:sp>
      <p:sp>
        <p:nvSpPr>
          <p:cNvPr id="47" name="Textfeld 46"/>
          <p:cNvSpPr txBox="1"/>
          <p:nvPr/>
        </p:nvSpPr>
        <p:spPr>
          <a:xfrm>
            <a:off x="5898396" y="2109526"/>
            <a:ext cx="2557022" cy="784830"/>
          </a:xfrm>
          <a:prstGeom prst="rect">
            <a:avLst/>
          </a:prstGeom>
          <a:noFill/>
        </p:spPr>
        <p:txBody>
          <a:bodyPr wrap="square" rtlCol="0">
            <a:spAutoFit/>
          </a:bodyPr>
          <a:lstStyle/>
          <a:p>
            <a:r>
              <a:rPr lang="de-DE" sz="1500" dirty="0">
                <a:solidFill>
                  <a:srgbClr val="00B050"/>
                </a:solidFill>
              </a:rPr>
              <a:t>S1</a:t>
            </a:r>
            <a:r>
              <a:rPr lang="de-DE" sz="1500" dirty="0"/>
              <a:t> = Bereich Schiedsrichter 1</a:t>
            </a:r>
          </a:p>
          <a:p>
            <a:r>
              <a:rPr lang="de-DE" sz="1500" dirty="0">
                <a:solidFill>
                  <a:srgbClr val="00B050"/>
                </a:solidFill>
              </a:rPr>
              <a:t>S2</a:t>
            </a:r>
            <a:r>
              <a:rPr lang="de-DE" sz="1500" dirty="0"/>
              <a:t> = Bereich Schiedsrichter 2</a:t>
            </a:r>
          </a:p>
          <a:p>
            <a:r>
              <a:rPr lang="de-DE" sz="1500" dirty="0"/>
              <a:t>     = Laufwege</a:t>
            </a:r>
          </a:p>
        </p:txBody>
      </p:sp>
      <p:cxnSp>
        <p:nvCxnSpPr>
          <p:cNvPr id="56" name="Gerader Verbinder 55"/>
          <p:cNvCxnSpPr/>
          <p:nvPr/>
        </p:nvCxnSpPr>
        <p:spPr>
          <a:xfrm>
            <a:off x="5898396" y="2719964"/>
            <a:ext cx="2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5898396" y="2896020"/>
            <a:ext cx="3081547" cy="1223412"/>
          </a:xfrm>
          <a:prstGeom prst="rect">
            <a:avLst/>
          </a:prstGeom>
          <a:noFill/>
        </p:spPr>
        <p:txBody>
          <a:bodyPr wrap="square" rtlCol="0">
            <a:spAutoFit/>
          </a:bodyPr>
          <a:lstStyle/>
          <a:p>
            <a:r>
              <a:rPr lang="de-DE" sz="1050" dirty="0"/>
              <a:t>Hinweis: Beide Schiedsrichter dürfen in den Schusskreis rein pfeifen. Die Zuständigkeit des Schiedsrichters im zu gehörigen Schusskreis bleit unverändert für die Penalty Freigabe und den 7-m-Ball.</a:t>
            </a:r>
          </a:p>
          <a:p>
            <a:endParaRPr lang="de-DE" sz="1050" dirty="0"/>
          </a:p>
          <a:p>
            <a:endParaRPr lang="de-DE" sz="1050" dirty="0"/>
          </a:p>
          <a:p>
            <a:pPr algn="ctr"/>
            <a:endParaRPr lang="de-DE" sz="1050" dirty="0"/>
          </a:p>
        </p:txBody>
      </p:sp>
      <p:pic>
        <p:nvPicPr>
          <p:cNvPr id="9" name="Grafik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265" y="1472105"/>
            <a:ext cx="5172075" cy="3378994"/>
          </a:xfrm>
          <a:prstGeom prst="rect">
            <a:avLst/>
          </a:prstGeom>
        </p:spPr>
      </p:pic>
      <p:sp>
        <p:nvSpPr>
          <p:cNvPr id="10" name="Textfeld 9"/>
          <p:cNvSpPr txBox="1"/>
          <p:nvPr/>
        </p:nvSpPr>
        <p:spPr>
          <a:xfrm>
            <a:off x="2382474" y="1531515"/>
            <a:ext cx="1057013" cy="253916"/>
          </a:xfrm>
          <a:prstGeom prst="rect">
            <a:avLst/>
          </a:prstGeom>
          <a:noFill/>
        </p:spPr>
        <p:txBody>
          <a:bodyPr wrap="square" rtlCol="0">
            <a:spAutoFit/>
          </a:bodyPr>
          <a:lstStyle/>
          <a:p>
            <a:r>
              <a:rPr lang="de-DE" sz="1050" dirty="0"/>
              <a:t>Wechselzone</a:t>
            </a:r>
          </a:p>
        </p:txBody>
      </p:sp>
      <p:sp>
        <p:nvSpPr>
          <p:cNvPr id="11" name="Rechteck 10"/>
          <p:cNvSpPr/>
          <p:nvPr/>
        </p:nvSpPr>
        <p:spPr>
          <a:xfrm>
            <a:off x="2382474" y="1531515"/>
            <a:ext cx="1057013" cy="453006"/>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cxnSp>
        <p:nvCxnSpPr>
          <p:cNvPr id="23" name="Gerader Verbinder 22"/>
          <p:cNvCxnSpPr>
            <a:cxnSpLocks/>
          </p:cNvCxnSpPr>
          <p:nvPr/>
        </p:nvCxnSpPr>
        <p:spPr>
          <a:xfrm flipV="1">
            <a:off x="1289808" y="1984521"/>
            <a:ext cx="3221372" cy="235416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cxnSpLocks/>
          </p:cNvCxnSpPr>
          <p:nvPr/>
        </p:nvCxnSpPr>
        <p:spPr>
          <a:xfrm flipV="1">
            <a:off x="726121" y="4338683"/>
            <a:ext cx="563687" cy="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p:cNvCxnSpPr>
            <a:cxnSpLocks/>
          </p:cNvCxnSpPr>
          <p:nvPr/>
        </p:nvCxnSpPr>
        <p:spPr>
          <a:xfrm flipV="1">
            <a:off x="4511180" y="1959354"/>
            <a:ext cx="523264" cy="2516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4061401" y="3362040"/>
            <a:ext cx="642938" cy="507831"/>
          </a:xfrm>
          <a:prstGeom prst="rect">
            <a:avLst/>
          </a:prstGeom>
          <a:noFill/>
        </p:spPr>
        <p:txBody>
          <a:bodyPr wrap="square" rtlCol="0">
            <a:spAutoFit/>
          </a:bodyPr>
          <a:lstStyle/>
          <a:p>
            <a:r>
              <a:rPr lang="de-DE" sz="2700" dirty="0">
                <a:solidFill>
                  <a:srgbClr val="00B050"/>
                </a:solidFill>
              </a:rPr>
              <a:t>S2</a:t>
            </a:r>
          </a:p>
        </p:txBody>
      </p:sp>
      <p:cxnSp>
        <p:nvCxnSpPr>
          <p:cNvPr id="34" name="Gerade Verbindung mit Pfeil 33"/>
          <p:cNvCxnSpPr>
            <a:cxnSpLocks/>
          </p:cNvCxnSpPr>
          <p:nvPr/>
        </p:nvCxnSpPr>
        <p:spPr>
          <a:xfrm flipH="1">
            <a:off x="1163973" y="4374317"/>
            <a:ext cx="3779704" cy="10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Bogen 34"/>
          <p:cNvSpPr/>
          <p:nvPr/>
        </p:nvSpPr>
        <p:spPr>
          <a:xfrm rot="5400000">
            <a:off x="4801148" y="4083035"/>
            <a:ext cx="254872" cy="32434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36" name="Gerade Verbindung mit Pfeil 35"/>
          <p:cNvCxnSpPr>
            <a:cxnSpLocks/>
          </p:cNvCxnSpPr>
          <p:nvPr/>
        </p:nvCxnSpPr>
        <p:spPr>
          <a:xfrm flipV="1">
            <a:off x="5092410" y="3519979"/>
            <a:ext cx="1586" cy="7250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4288045" y="3601470"/>
            <a:ext cx="459575" cy="66297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1259056" y="2397859"/>
            <a:ext cx="642938" cy="507831"/>
          </a:xfrm>
          <a:prstGeom prst="rect">
            <a:avLst/>
          </a:prstGeom>
          <a:noFill/>
        </p:spPr>
        <p:txBody>
          <a:bodyPr wrap="square" rtlCol="0">
            <a:spAutoFit/>
          </a:bodyPr>
          <a:lstStyle/>
          <a:p>
            <a:r>
              <a:rPr lang="de-DE" sz="2700" dirty="0">
                <a:solidFill>
                  <a:srgbClr val="00B050"/>
                </a:solidFill>
              </a:rPr>
              <a:t>S1</a:t>
            </a:r>
          </a:p>
        </p:txBody>
      </p:sp>
      <p:cxnSp>
        <p:nvCxnSpPr>
          <p:cNvPr id="52" name="Gerade Verbindung mit Pfeil 51"/>
          <p:cNvCxnSpPr>
            <a:cxnSpLocks/>
          </p:cNvCxnSpPr>
          <p:nvPr/>
        </p:nvCxnSpPr>
        <p:spPr>
          <a:xfrm flipV="1">
            <a:off x="828920" y="1927190"/>
            <a:ext cx="3814387" cy="107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cxnSpLocks/>
          </p:cNvCxnSpPr>
          <p:nvPr/>
        </p:nvCxnSpPr>
        <p:spPr>
          <a:xfrm>
            <a:off x="696283" y="2069805"/>
            <a:ext cx="0" cy="7200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Bogen 53"/>
          <p:cNvSpPr/>
          <p:nvPr/>
        </p:nvSpPr>
        <p:spPr>
          <a:xfrm rot="16200000">
            <a:off x="706082" y="1932859"/>
            <a:ext cx="267537" cy="287133"/>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50"/>
          </a:p>
        </p:txBody>
      </p:sp>
      <p:cxnSp>
        <p:nvCxnSpPr>
          <p:cNvPr id="55" name="Gerade Verbindung mit Pfeil 54"/>
          <p:cNvCxnSpPr/>
          <p:nvPr/>
        </p:nvCxnSpPr>
        <p:spPr>
          <a:xfrm flipH="1">
            <a:off x="1002674" y="2083150"/>
            <a:ext cx="512463" cy="63681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408580" y="1505012"/>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2" name="Textfeld 31"/>
          <p:cNvSpPr txBox="1"/>
          <p:nvPr/>
        </p:nvSpPr>
        <p:spPr>
          <a:xfrm>
            <a:off x="408580" y="1473647"/>
            <a:ext cx="1353311" cy="253916"/>
          </a:xfrm>
          <a:prstGeom prst="rect">
            <a:avLst/>
          </a:prstGeom>
          <a:noFill/>
        </p:spPr>
        <p:txBody>
          <a:bodyPr wrap="square" rtlCol="0">
            <a:spAutoFit/>
          </a:bodyPr>
          <a:lstStyle/>
          <a:p>
            <a:r>
              <a:rPr lang="de-DE" sz="1050" dirty="0"/>
              <a:t>Mannschaftsbank</a:t>
            </a:r>
          </a:p>
        </p:txBody>
      </p:sp>
      <p:sp>
        <p:nvSpPr>
          <p:cNvPr id="58" name="Textfeld 57"/>
          <p:cNvSpPr txBox="1"/>
          <p:nvPr/>
        </p:nvSpPr>
        <p:spPr>
          <a:xfrm>
            <a:off x="4137385" y="1486838"/>
            <a:ext cx="1353311" cy="253916"/>
          </a:xfrm>
          <a:prstGeom prst="rect">
            <a:avLst/>
          </a:prstGeom>
          <a:noFill/>
        </p:spPr>
        <p:txBody>
          <a:bodyPr wrap="square" rtlCol="0">
            <a:spAutoFit/>
          </a:bodyPr>
          <a:lstStyle/>
          <a:p>
            <a:r>
              <a:rPr lang="de-DE" sz="1050" dirty="0"/>
              <a:t>Mannschaftsbank</a:t>
            </a:r>
          </a:p>
        </p:txBody>
      </p:sp>
      <p:sp>
        <p:nvSpPr>
          <p:cNvPr id="61" name="Rechteck 60"/>
          <p:cNvSpPr/>
          <p:nvPr/>
        </p:nvSpPr>
        <p:spPr>
          <a:xfrm>
            <a:off x="4089754" y="1510312"/>
            <a:ext cx="1353311" cy="240651"/>
          </a:xfrm>
          <a:prstGeom prst="rect">
            <a:avLst/>
          </a:prstGeom>
          <a:noFill/>
          <a:ln w="38100">
            <a:solidFill>
              <a:srgbClr val="0680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Tree>
    <p:extLst>
      <p:ext uri="{BB962C8B-B14F-4D97-AF65-F5344CB8AC3E}">
        <p14:creationId xmlns:p14="http://schemas.microsoft.com/office/powerpoint/2010/main" val="163852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896" y="1286137"/>
            <a:ext cx="5907947" cy="3517085"/>
          </a:xfrm>
          <a:prstGeom prst="rect">
            <a:avLst/>
          </a:prstGeom>
        </p:spPr>
      </p:pic>
      <p:sp>
        <p:nvSpPr>
          <p:cNvPr id="5" name="Ellipse 4"/>
          <p:cNvSpPr/>
          <p:nvPr/>
        </p:nvSpPr>
        <p:spPr>
          <a:xfrm>
            <a:off x="4007644" y="1839812"/>
            <a:ext cx="407194" cy="6247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6" name="Ellipse 5"/>
          <p:cNvSpPr/>
          <p:nvPr/>
        </p:nvSpPr>
        <p:spPr>
          <a:xfrm>
            <a:off x="2193132" y="2314575"/>
            <a:ext cx="621506" cy="10858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2" name="Textfeld 1"/>
          <p:cNvSpPr txBox="1"/>
          <p:nvPr/>
        </p:nvSpPr>
        <p:spPr>
          <a:xfrm>
            <a:off x="1145098" y="910094"/>
            <a:ext cx="6977543" cy="253916"/>
          </a:xfrm>
          <a:prstGeom prst="rect">
            <a:avLst/>
          </a:prstGeom>
          <a:noFill/>
        </p:spPr>
        <p:txBody>
          <a:bodyPr wrap="square" rtlCol="0">
            <a:spAutoFit/>
          </a:bodyPr>
          <a:lstStyle/>
          <a:p>
            <a:r>
              <a:rPr lang="de-DE" sz="1050" dirty="0"/>
              <a:t>Die Schiedsrichter stehen immer Schräg (diagonal) zum Spielgeschehen, und nie auf gleicher Höhe!</a:t>
            </a:r>
          </a:p>
        </p:txBody>
      </p:sp>
    </p:spTree>
    <p:extLst>
      <p:ext uri="{BB962C8B-B14F-4D97-AF65-F5344CB8AC3E}">
        <p14:creationId xmlns:p14="http://schemas.microsoft.com/office/powerpoint/2010/main" val="111119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05893F6-9B60-46B1-B061-8210D009D6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6082" y="2857500"/>
            <a:ext cx="2279660" cy="2047322"/>
          </a:xfrm>
          <a:prstGeom prst="rect">
            <a:avLst/>
          </a:prstGeom>
        </p:spPr>
      </p:pic>
      <p:sp>
        <p:nvSpPr>
          <p:cNvPr id="2" name="Titel 1"/>
          <p:cNvSpPr>
            <a:spLocks noGrp="1"/>
          </p:cNvSpPr>
          <p:nvPr>
            <p:ph type="title"/>
          </p:nvPr>
        </p:nvSpPr>
        <p:spPr>
          <a:xfrm>
            <a:off x="3915327" y="648970"/>
            <a:ext cx="971495" cy="366623"/>
          </a:xfrm>
        </p:spPr>
        <p:txBody>
          <a:bodyPr>
            <a:normAutofit fontScale="90000"/>
          </a:bodyPr>
          <a:lstStyle/>
          <a:p>
            <a:r>
              <a:rPr lang="de-DE" b="1" u="sng" dirty="0"/>
              <a:t>Bully</a:t>
            </a:r>
          </a:p>
        </p:txBody>
      </p:sp>
      <p:sp>
        <p:nvSpPr>
          <p:cNvPr id="4" name="Textfeld 3"/>
          <p:cNvSpPr txBox="1"/>
          <p:nvPr/>
        </p:nvSpPr>
        <p:spPr>
          <a:xfrm>
            <a:off x="302004" y="1411972"/>
            <a:ext cx="8563063" cy="1223412"/>
          </a:xfrm>
          <a:prstGeom prst="rect">
            <a:avLst/>
          </a:prstGeom>
          <a:noFill/>
        </p:spPr>
        <p:txBody>
          <a:bodyPr wrap="square" rtlCol="0">
            <a:spAutoFit/>
          </a:bodyPr>
          <a:lstStyle/>
          <a:p>
            <a:r>
              <a:rPr lang="de-DE" sz="1050" dirty="0"/>
              <a:t>Der Bully ist </a:t>
            </a:r>
            <a:r>
              <a:rPr lang="de-DE" sz="1050" b="1" u="sng" dirty="0"/>
              <a:t>keine Spielstrafe</a:t>
            </a:r>
            <a:r>
              <a:rPr lang="de-DE" sz="1050" dirty="0"/>
              <a:t>, dieser wird nur bei unabsichtlichem Ball einklemmen gepfiffen!</a:t>
            </a:r>
          </a:p>
          <a:p>
            <a:endParaRPr lang="de-DE" sz="1050" dirty="0"/>
          </a:p>
          <a:p>
            <a:r>
              <a:rPr lang="de-DE" sz="1050" dirty="0"/>
              <a:t>Bei der Ausführung stehen sich zwei Spieler frontal gegenüber, ihre linken Schultern und flachen Schlägerseiten zeigen zum jeweils gegnerischen Tor (parallel zur Grundlinie), zwischen ihnen liegt der Ball. Alle anderen Spieler halten einen Abstand von 3m. Wenn der Bully im Schusskreis gepfiffen wird muss dieser 3m vor dem Schusskreis ausgeführt werden.</a:t>
            </a:r>
          </a:p>
          <a:p>
            <a:r>
              <a:rPr lang="de-DE" sz="1050" dirty="0"/>
              <a:t>Nach dem Pfiff, berühren die Schläger zunächst den Boden rechts neben dem Ball, dann den </a:t>
            </a:r>
          </a:p>
          <a:p>
            <a:r>
              <a:rPr lang="de-DE" sz="1050" dirty="0"/>
              <a:t>gegnerischen Schläger über dem Ball, erst danach darf der Ball gespielt werden!  </a:t>
            </a:r>
          </a:p>
        </p:txBody>
      </p:sp>
      <p:sp>
        <p:nvSpPr>
          <p:cNvPr id="7" name="Textfeld 6"/>
          <p:cNvSpPr txBox="1"/>
          <p:nvPr/>
        </p:nvSpPr>
        <p:spPr>
          <a:xfrm>
            <a:off x="1239274" y="2982591"/>
            <a:ext cx="1521028" cy="253916"/>
          </a:xfrm>
          <a:prstGeom prst="rect">
            <a:avLst/>
          </a:prstGeom>
          <a:noFill/>
        </p:spPr>
        <p:txBody>
          <a:bodyPr wrap="square" rtlCol="0">
            <a:spAutoFit/>
          </a:bodyPr>
          <a:lstStyle/>
          <a:p>
            <a:r>
              <a:rPr lang="de-DE" sz="1050" dirty="0">
                <a:solidFill>
                  <a:schemeClr val="bg1"/>
                </a:solidFill>
              </a:rPr>
              <a:t>Richtige Ausstellung!</a:t>
            </a:r>
          </a:p>
        </p:txBody>
      </p:sp>
      <p:pic>
        <p:nvPicPr>
          <p:cNvPr id="9" name="Grafik 8">
            <a:extLst>
              <a:ext uri="{FF2B5EF4-FFF2-40B4-BE49-F238E27FC236}">
                <a16:creationId xmlns:a16="http://schemas.microsoft.com/office/drawing/2014/main" id="{D09642C0-D9A8-41FA-A179-E3051DBBEF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4764" y="3099050"/>
            <a:ext cx="2573324" cy="1653837"/>
          </a:xfrm>
          <a:prstGeom prst="rect">
            <a:avLst/>
          </a:prstGeom>
        </p:spPr>
      </p:pic>
      <p:sp>
        <p:nvSpPr>
          <p:cNvPr id="3" name="Textfeld 2"/>
          <p:cNvSpPr txBox="1"/>
          <p:nvPr/>
        </p:nvSpPr>
        <p:spPr>
          <a:xfrm>
            <a:off x="5291354" y="3136153"/>
            <a:ext cx="1648437" cy="253916"/>
          </a:xfrm>
          <a:prstGeom prst="rect">
            <a:avLst/>
          </a:prstGeom>
          <a:noFill/>
        </p:spPr>
        <p:txBody>
          <a:bodyPr wrap="square" rtlCol="0">
            <a:spAutoFit/>
          </a:bodyPr>
          <a:lstStyle/>
          <a:p>
            <a:r>
              <a:rPr lang="de-DE" sz="1050" dirty="0">
                <a:solidFill>
                  <a:srgbClr val="FF0000"/>
                </a:solidFill>
              </a:rPr>
              <a:t>Falsche Aufstellung! </a:t>
            </a:r>
          </a:p>
        </p:txBody>
      </p:sp>
    </p:spTree>
    <p:extLst>
      <p:ext uri="{BB962C8B-B14F-4D97-AF65-F5344CB8AC3E}">
        <p14:creationId xmlns:p14="http://schemas.microsoft.com/office/powerpoint/2010/main" val="198943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32DB60E4-2A35-4564-A8D1-674D0ECA0D12}"/>
              </a:ext>
            </a:extLst>
          </p:cNvPr>
          <p:cNvSpPr>
            <a:spLocks noGrp="1"/>
          </p:cNvSpPr>
          <p:nvPr>
            <p:ph sz="quarter" idx="13"/>
          </p:nvPr>
        </p:nvSpPr>
        <p:spPr>
          <a:xfrm>
            <a:off x="4256048" y="1495971"/>
            <a:ext cx="4326202" cy="3619741"/>
          </a:xfrm>
        </p:spPr>
        <p:txBody>
          <a:bodyPr>
            <a:noAutofit/>
          </a:bodyPr>
          <a:lstStyle/>
          <a:p>
            <a:r>
              <a:rPr lang="de-DE" dirty="0"/>
              <a:t>SR 1 </a:t>
            </a:r>
            <a:r>
              <a:rPr lang="de-DE" cap="none" dirty="0"/>
              <a:t>Steht am Kreisrand und an der Bande mit Blick zum Spielgeschehen</a:t>
            </a:r>
          </a:p>
          <a:p>
            <a:r>
              <a:rPr lang="de-DE" cap="none" dirty="0"/>
              <a:t>SR 2 mit Blickrichtung Kreis und eigener Seitenlinie</a:t>
            </a:r>
          </a:p>
          <a:p>
            <a:r>
              <a:rPr lang="de-DE" cap="none" dirty="0"/>
              <a:t>SR 2 ist zuständig für alles, was vor dem Kreis geschieht</a:t>
            </a:r>
          </a:p>
          <a:p>
            <a:r>
              <a:rPr lang="de-DE" cap="none" dirty="0"/>
              <a:t>SR2 unterstützt SR1mit Blickkontakt</a:t>
            </a:r>
          </a:p>
          <a:p>
            <a:r>
              <a:rPr lang="de-DE" cap="none" dirty="0"/>
              <a:t>Bei einem eventuellen Konter müssen beide SR schnell umschalten und entsprechend aufrücken (notfalls mit einem Sprint)</a:t>
            </a:r>
          </a:p>
        </p:txBody>
      </p:sp>
      <p:sp>
        <p:nvSpPr>
          <p:cNvPr id="5" name="Titel 1">
            <a:extLst>
              <a:ext uri="{FF2B5EF4-FFF2-40B4-BE49-F238E27FC236}">
                <a16:creationId xmlns:a16="http://schemas.microsoft.com/office/drawing/2014/main" id="{FA12CDAD-4901-48D9-A420-81986BF9ACF8}"/>
              </a:ext>
            </a:extLst>
          </p:cNvPr>
          <p:cNvSpPr>
            <a:spLocks noGrp="1"/>
          </p:cNvSpPr>
          <p:nvPr>
            <p:ph type="title"/>
          </p:nvPr>
        </p:nvSpPr>
        <p:spPr>
          <a:xfrm>
            <a:off x="369379" y="324667"/>
            <a:ext cx="7773338" cy="1197133"/>
          </a:xfrm>
        </p:spPr>
        <p:txBody>
          <a:bodyPr/>
          <a:lstStyle/>
          <a:p>
            <a:r>
              <a:rPr lang="de-DE" b="1" u="sng" dirty="0"/>
              <a:t>Langeecke</a:t>
            </a:r>
            <a:endParaRPr lang="de-DE" dirty="0"/>
          </a:p>
        </p:txBody>
      </p:sp>
      <p:pic>
        <p:nvPicPr>
          <p:cNvPr id="6" name="Grafik 5">
            <a:extLst>
              <a:ext uri="{FF2B5EF4-FFF2-40B4-BE49-F238E27FC236}">
                <a16:creationId xmlns:a16="http://schemas.microsoft.com/office/drawing/2014/main" id="{3C9383B9-8A2B-4F55-8528-F8EB05E75A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130" y="1482883"/>
            <a:ext cx="2894202" cy="3344274"/>
          </a:xfrm>
          <a:prstGeom prst="rect">
            <a:avLst/>
          </a:prstGeom>
        </p:spPr>
      </p:pic>
      <p:sp>
        <p:nvSpPr>
          <p:cNvPr id="7" name="Pfeil nach unten 10">
            <a:extLst>
              <a:ext uri="{FF2B5EF4-FFF2-40B4-BE49-F238E27FC236}">
                <a16:creationId xmlns:a16="http://schemas.microsoft.com/office/drawing/2014/main" id="{F4594701-B598-444B-88D2-A616C6262191}"/>
              </a:ext>
            </a:extLst>
          </p:cNvPr>
          <p:cNvSpPr/>
          <p:nvPr/>
        </p:nvSpPr>
        <p:spPr>
          <a:xfrm rot="5400000" flipH="1">
            <a:off x="3128307" y="2565716"/>
            <a:ext cx="171450" cy="228600"/>
          </a:xfrm>
          <a:prstGeom prst="down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 </a:t>
            </a:r>
          </a:p>
        </p:txBody>
      </p:sp>
      <p:sp>
        <p:nvSpPr>
          <p:cNvPr id="8" name="Rechteck 7">
            <a:extLst>
              <a:ext uri="{FF2B5EF4-FFF2-40B4-BE49-F238E27FC236}">
                <a16:creationId xmlns:a16="http://schemas.microsoft.com/office/drawing/2014/main" id="{3DB0B40C-2D03-4FED-82EC-186DE9300F55}"/>
              </a:ext>
            </a:extLst>
          </p:cNvPr>
          <p:cNvSpPr/>
          <p:nvPr/>
        </p:nvSpPr>
        <p:spPr>
          <a:xfrm>
            <a:off x="1278503" y="1578871"/>
            <a:ext cx="548548" cy="507831"/>
          </a:xfrm>
          <a:prstGeom prst="rect">
            <a:avLst/>
          </a:prstGeom>
        </p:spPr>
        <p:txBody>
          <a:bodyPr wrap="none">
            <a:spAutoFit/>
          </a:bodyPr>
          <a:lstStyle/>
          <a:p>
            <a:r>
              <a:rPr lang="de-DE" sz="2700" dirty="0">
                <a:solidFill>
                  <a:srgbClr val="00B050"/>
                </a:solidFill>
              </a:rPr>
              <a:t>S1</a:t>
            </a:r>
          </a:p>
        </p:txBody>
      </p:sp>
      <p:cxnSp>
        <p:nvCxnSpPr>
          <p:cNvPr id="9" name="Gerade Verbindung mit Pfeil 8">
            <a:extLst>
              <a:ext uri="{FF2B5EF4-FFF2-40B4-BE49-F238E27FC236}">
                <a16:creationId xmlns:a16="http://schemas.microsoft.com/office/drawing/2014/main" id="{42318CAD-1A3A-48F2-AC70-B64940847D7D}"/>
              </a:ext>
            </a:extLst>
          </p:cNvPr>
          <p:cNvCxnSpPr>
            <a:cxnSpLocks/>
          </p:cNvCxnSpPr>
          <p:nvPr/>
        </p:nvCxnSpPr>
        <p:spPr>
          <a:xfrm>
            <a:off x="1577526" y="1969665"/>
            <a:ext cx="407519" cy="2879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0AA67053-E664-4CFB-8874-9A544E4CFA31}"/>
              </a:ext>
            </a:extLst>
          </p:cNvPr>
          <p:cNvCxnSpPr>
            <a:cxnSpLocks/>
          </p:cNvCxnSpPr>
          <p:nvPr/>
        </p:nvCxnSpPr>
        <p:spPr>
          <a:xfrm flipH="1">
            <a:off x="1268228" y="1975178"/>
            <a:ext cx="309297" cy="3708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6AF3D735-D43B-4F89-93A6-C2D8BE52C504}"/>
              </a:ext>
            </a:extLst>
          </p:cNvPr>
          <p:cNvSpPr txBox="1"/>
          <p:nvPr/>
        </p:nvSpPr>
        <p:spPr>
          <a:xfrm>
            <a:off x="2571094" y="3814819"/>
            <a:ext cx="642938" cy="507831"/>
          </a:xfrm>
          <a:prstGeom prst="rect">
            <a:avLst/>
          </a:prstGeom>
          <a:noFill/>
        </p:spPr>
        <p:txBody>
          <a:bodyPr wrap="square" rtlCol="0">
            <a:spAutoFit/>
          </a:bodyPr>
          <a:lstStyle/>
          <a:p>
            <a:r>
              <a:rPr lang="de-DE" sz="2700" dirty="0">
                <a:solidFill>
                  <a:srgbClr val="00B050"/>
                </a:solidFill>
              </a:rPr>
              <a:t>S2</a:t>
            </a:r>
          </a:p>
        </p:txBody>
      </p:sp>
    </p:spTree>
    <p:extLst>
      <p:ext uri="{BB962C8B-B14F-4D97-AF65-F5344CB8AC3E}">
        <p14:creationId xmlns:p14="http://schemas.microsoft.com/office/powerpoint/2010/main" val="79594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5257" y="1412147"/>
            <a:ext cx="2611863" cy="3565321"/>
          </a:xfrm>
          <a:prstGeom prst="rect">
            <a:avLst/>
          </a:prstGeom>
        </p:spPr>
      </p:pic>
      <p:sp>
        <p:nvSpPr>
          <p:cNvPr id="2" name="Titel 1"/>
          <p:cNvSpPr>
            <a:spLocks noGrp="1"/>
          </p:cNvSpPr>
          <p:nvPr>
            <p:ph type="title"/>
          </p:nvPr>
        </p:nvSpPr>
        <p:spPr>
          <a:xfrm>
            <a:off x="685331" y="0"/>
            <a:ext cx="7773338" cy="1330148"/>
          </a:xfrm>
        </p:spPr>
        <p:txBody>
          <a:bodyPr/>
          <a:lstStyle/>
          <a:p>
            <a:r>
              <a:rPr lang="de-DE" b="1" u="sng" dirty="0"/>
              <a:t>Penalty</a:t>
            </a:r>
            <a:br>
              <a:rPr lang="de-DE" b="1" u="sng" dirty="0"/>
            </a:br>
            <a:endParaRPr lang="de-DE" sz="1600" b="1" u="sng" dirty="0"/>
          </a:p>
        </p:txBody>
      </p:sp>
      <p:sp>
        <p:nvSpPr>
          <p:cNvPr id="3" name="Inhaltsplatzhalter 2"/>
          <p:cNvSpPr>
            <a:spLocks noGrp="1"/>
          </p:cNvSpPr>
          <p:nvPr>
            <p:ph sz="quarter" idx="13"/>
          </p:nvPr>
        </p:nvSpPr>
        <p:spPr>
          <a:xfrm>
            <a:off x="3154172" y="1111250"/>
            <a:ext cx="5537871" cy="4169667"/>
          </a:xfrm>
        </p:spPr>
        <p:txBody>
          <a:bodyPr>
            <a:normAutofit/>
          </a:bodyPr>
          <a:lstStyle/>
          <a:p>
            <a:r>
              <a:rPr lang="de-DE" sz="1500" cap="none" dirty="0"/>
              <a:t>S2 gibt das Zeichen an S1 das der Penalty ausgeführt werden kann (wenn alle nicht beteiligten Spieler sich hinter der Mittellinie befinden)</a:t>
            </a:r>
          </a:p>
          <a:p>
            <a:r>
              <a:rPr lang="de-DE" sz="1500" cap="none" dirty="0"/>
              <a:t> S1 gibt den Penalty frei (der Torwart steht hinter der Grundlinie!) </a:t>
            </a:r>
          </a:p>
          <a:p>
            <a:r>
              <a:rPr lang="de-DE" sz="1500" cap="none" dirty="0"/>
              <a:t>S2 dreht sich vom Penalty weg und pfeift genau nach 10 Sekunden ab oder der Zeitnehmer übernimmt diese Ausgabe</a:t>
            </a:r>
          </a:p>
          <a:p>
            <a:r>
              <a:rPr lang="de-DE" sz="1500" cap="none" dirty="0"/>
              <a:t>Der Schütze beginnt an der Mittellinie und hat 10 Sekunden Zeit ein Tor zu erzielen</a:t>
            </a:r>
          </a:p>
          <a:p>
            <a:r>
              <a:rPr lang="de-DE" sz="1500" cap="none" dirty="0"/>
              <a:t>Bei einem absichtlichen Regelverstoß des Torwarts ist ein 7-Meter zu verhängen</a:t>
            </a:r>
          </a:p>
        </p:txBody>
      </p:sp>
      <p:sp>
        <p:nvSpPr>
          <p:cNvPr id="7" name="Rechteck 6"/>
          <p:cNvSpPr/>
          <p:nvPr/>
        </p:nvSpPr>
        <p:spPr>
          <a:xfrm>
            <a:off x="682938" y="1965547"/>
            <a:ext cx="522348" cy="502908"/>
          </a:xfrm>
          <a:prstGeom prst="rect">
            <a:avLst/>
          </a:prstGeom>
        </p:spPr>
        <p:txBody>
          <a:bodyPr wrap="none" lIns="71323" tIns="35662" rIns="71323" bIns="35662">
            <a:spAutoFit/>
          </a:bodyPr>
          <a:lstStyle/>
          <a:p>
            <a:r>
              <a:rPr lang="de-DE" sz="2800" dirty="0">
                <a:solidFill>
                  <a:srgbClr val="00B050"/>
                </a:solidFill>
              </a:rPr>
              <a:t>S1</a:t>
            </a:r>
          </a:p>
        </p:txBody>
      </p:sp>
      <p:sp>
        <p:nvSpPr>
          <p:cNvPr id="8" name="Textfeld 7"/>
          <p:cNvSpPr txBox="1"/>
          <p:nvPr/>
        </p:nvSpPr>
        <p:spPr>
          <a:xfrm>
            <a:off x="2008762" y="4145731"/>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10" name="Gerade Verbindung mit Pfeil 9"/>
          <p:cNvCxnSpPr/>
          <p:nvPr/>
        </p:nvCxnSpPr>
        <p:spPr>
          <a:xfrm flipH="1">
            <a:off x="719625" y="2422170"/>
            <a:ext cx="203831" cy="23812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916312" y="2414233"/>
            <a:ext cx="7144" cy="31066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925387" y="2422170"/>
            <a:ext cx="180469" cy="23812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5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0" name="think-cell Folie" r:id="rId5" imgW="270" imgH="270" progId="TCLayout.ActiveDocument.1">
                  <p:embed/>
                </p:oleObj>
              </mc:Choice>
              <mc:Fallback>
                <p:oleObj name="think-cell Folie" r:id="rId5" imgW="270" imgH="270" progId="TCLayout.ActiveDocument.1">
                  <p:embed/>
                  <p:pic>
                    <p:nvPicPr>
                      <p:cNvPr id="6" name="Objek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685331" y="0"/>
            <a:ext cx="7773338" cy="1330148"/>
          </a:xfrm>
        </p:spPr>
        <p:txBody>
          <a:bodyPr/>
          <a:lstStyle/>
          <a:p>
            <a:r>
              <a:rPr lang="de-DE" b="1" u="sng" dirty="0"/>
              <a:t>Wann ist ein Penalty </a:t>
            </a:r>
            <a:br>
              <a:rPr lang="de-DE" b="1" u="sng" dirty="0"/>
            </a:br>
            <a:r>
              <a:rPr lang="de-DE" b="1" u="sng" dirty="0"/>
              <a:t>zu Ende?</a:t>
            </a:r>
          </a:p>
        </p:txBody>
      </p:sp>
      <p:sp>
        <p:nvSpPr>
          <p:cNvPr id="3" name="Inhaltsplatzhalter 2"/>
          <p:cNvSpPr>
            <a:spLocks noGrp="1"/>
          </p:cNvSpPr>
          <p:nvPr>
            <p:ph sz="quarter" idx="13"/>
          </p:nvPr>
        </p:nvSpPr>
        <p:spPr>
          <a:xfrm>
            <a:off x="685330" y="1330147"/>
            <a:ext cx="7772870" cy="4083228"/>
          </a:xfrm>
        </p:spPr>
        <p:txBody>
          <a:bodyPr>
            <a:noAutofit/>
          </a:bodyPr>
          <a:lstStyle/>
          <a:p>
            <a:pPr marL="0" indent="0">
              <a:buNone/>
            </a:pPr>
            <a:r>
              <a:rPr lang="de-DE" cap="none" dirty="0"/>
              <a:t>Wenn….</a:t>
            </a:r>
          </a:p>
          <a:p>
            <a:r>
              <a:rPr lang="de-DE" cap="none" dirty="0"/>
              <a:t>ein Tor erzielt worden ist</a:t>
            </a:r>
          </a:p>
          <a:p>
            <a:r>
              <a:rPr lang="de-DE" cap="none" dirty="0"/>
              <a:t>ein 7-m-Ball verhängt worden ist</a:t>
            </a:r>
          </a:p>
          <a:p>
            <a:r>
              <a:rPr lang="de-DE" cap="none" dirty="0"/>
              <a:t>Nach 10 Sekunden</a:t>
            </a:r>
          </a:p>
          <a:p>
            <a:r>
              <a:rPr lang="de-DE" cap="none" dirty="0"/>
              <a:t>der Ball im Grundlinienaus ist (der Torwart darf den Ball absichtlich in das Grundlinienaus Spielen)</a:t>
            </a:r>
          </a:p>
          <a:p>
            <a:r>
              <a:rPr lang="de-DE" cap="none" dirty="0"/>
              <a:t>der Ball im Seitenaus ist</a:t>
            </a:r>
          </a:p>
          <a:p>
            <a:r>
              <a:rPr lang="de-DE" cap="none" dirty="0"/>
              <a:t>der Angreifer einen Regelverstoß begeht</a:t>
            </a:r>
          </a:p>
          <a:p>
            <a:r>
              <a:rPr lang="de-DE" cap="none" dirty="0"/>
              <a:t>Verfängt sich der Ball in den Schienen des Torwarts ist der Penalty zu wiederholen</a:t>
            </a:r>
          </a:p>
        </p:txBody>
      </p:sp>
    </p:spTree>
    <p:extLst>
      <p:ext uri="{BB962C8B-B14F-4D97-AF65-F5344CB8AC3E}">
        <p14:creationId xmlns:p14="http://schemas.microsoft.com/office/powerpoint/2010/main" val="172936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336" y="1550229"/>
            <a:ext cx="2592198" cy="3117945"/>
          </a:xfrm>
          <a:prstGeom prst="rect">
            <a:avLst/>
          </a:prstGeom>
        </p:spPr>
      </p:pic>
      <p:sp>
        <p:nvSpPr>
          <p:cNvPr id="2" name="Titel 1"/>
          <p:cNvSpPr>
            <a:spLocks noGrp="1"/>
          </p:cNvSpPr>
          <p:nvPr>
            <p:ph type="title"/>
          </p:nvPr>
        </p:nvSpPr>
        <p:spPr>
          <a:xfrm>
            <a:off x="684862" y="285750"/>
            <a:ext cx="7773338" cy="1197133"/>
          </a:xfrm>
        </p:spPr>
        <p:txBody>
          <a:bodyPr/>
          <a:lstStyle/>
          <a:p>
            <a:r>
              <a:rPr lang="de-DE" b="1" u="sng" cap="none" dirty="0"/>
              <a:t>7-m-Ball</a:t>
            </a:r>
          </a:p>
        </p:txBody>
      </p:sp>
      <p:sp>
        <p:nvSpPr>
          <p:cNvPr id="3" name="Inhaltsplatzhalter 2"/>
          <p:cNvSpPr>
            <a:spLocks noGrp="1"/>
          </p:cNvSpPr>
          <p:nvPr>
            <p:ph sz="quarter" idx="13"/>
          </p:nvPr>
        </p:nvSpPr>
        <p:spPr>
          <a:xfrm>
            <a:off x="4079081" y="1653819"/>
            <a:ext cx="4586288" cy="3446305"/>
          </a:xfrm>
        </p:spPr>
        <p:txBody>
          <a:bodyPr>
            <a:normAutofit fontScale="25000" lnSpcReduction="20000"/>
          </a:bodyPr>
          <a:lstStyle/>
          <a:p>
            <a:r>
              <a:rPr lang="de-DE" sz="6000" cap="none" dirty="0"/>
              <a:t>Zeitstopp</a:t>
            </a:r>
          </a:p>
          <a:p>
            <a:r>
              <a:rPr lang="de-DE" sz="6000" cap="none" dirty="0"/>
              <a:t>S1 steht ca. 2m schräg hinter dem Schützen, so dass er Torwart und Schützen gut beobachten kann</a:t>
            </a:r>
          </a:p>
          <a:p>
            <a:r>
              <a:rPr lang="de-DE" sz="6000" cap="none" dirty="0"/>
              <a:t>S2 steht auf der Grundlinie</a:t>
            </a:r>
          </a:p>
          <a:p>
            <a:r>
              <a:rPr lang="de-DE" sz="6000" cap="none" dirty="0"/>
              <a:t>Torwart muss mit beiden Beinen auf der Torlinie stehen</a:t>
            </a:r>
          </a:p>
          <a:p>
            <a:r>
              <a:rPr lang="de-DE" sz="6000" cap="none" dirty="0"/>
              <a:t>Schütze muss mit beiden Füssen hinter dem Ball stehen</a:t>
            </a:r>
          </a:p>
          <a:p>
            <a:r>
              <a:rPr lang="de-DE" sz="6000" cap="none" dirty="0"/>
              <a:t>Alle anderen Spieler befinden sich hinter der Mittellinie</a:t>
            </a:r>
          </a:p>
          <a:p>
            <a:r>
              <a:rPr lang="de-DE" sz="6000" cap="none" dirty="0"/>
              <a:t>S1 befragt TW und Schützen, ob sie bereit sind</a:t>
            </a:r>
          </a:p>
          <a:p>
            <a:r>
              <a:rPr lang="de-DE" sz="6000" cap="none" dirty="0"/>
              <a:t>S1 gibt den 7-m-Ball durch einen pfiff frei.</a:t>
            </a:r>
          </a:p>
          <a:p>
            <a:pPr marL="0" indent="0">
              <a:buNone/>
            </a:pPr>
            <a:endParaRPr lang="de-DE" sz="6000" cap="none" dirty="0"/>
          </a:p>
          <a:p>
            <a:endParaRPr lang="de-DE" cap="none" dirty="0"/>
          </a:p>
          <a:p>
            <a:endParaRPr lang="de-DE" cap="none" dirty="0"/>
          </a:p>
          <a:p>
            <a:endParaRPr lang="de-DE" cap="none" dirty="0"/>
          </a:p>
        </p:txBody>
      </p:sp>
      <p:sp>
        <p:nvSpPr>
          <p:cNvPr id="5" name="Rechteck 4"/>
          <p:cNvSpPr/>
          <p:nvPr/>
        </p:nvSpPr>
        <p:spPr>
          <a:xfrm>
            <a:off x="1634044" y="2624454"/>
            <a:ext cx="548548" cy="507831"/>
          </a:xfrm>
          <a:prstGeom prst="rect">
            <a:avLst/>
          </a:prstGeom>
        </p:spPr>
        <p:txBody>
          <a:bodyPr wrap="none">
            <a:spAutoFit/>
          </a:bodyPr>
          <a:lstStyle/>
          <a:p>
            <a:r>
              <a:rPr lang="de-DE" sz="2700" dirty="0">
                <a:solidFill>
                  <a:srgbClr val="00B050"/>
                </a:solidFill>
              </a:rPr>
              <a:t>S1</a:t>
            </a:r>
          </a:p>
        </p:txBody>
      </p:sp>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808" y="3376971"/>
            <a:ext cx="781880" cy="727011"/>
          </a:xfrm>
          <a:prstGeom prst="rect">
            <a:avLst/>
          </a:prstGeom>
        </p:spPr>
      </p:pic>
    </p:spTree>
    <p:extLst>
      <p:ext uri="{BB962C8B-B14F-4D97-AF65-F5344CB8AC3E}">
        <p14:creationId xmlns:p14="http://schemas.microsoft.com/office/powerpoint/2010/main" val="293208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688867A-6AE3-4797-85B9-A8CB7C2589AF}"/>
              </a:ext>
            </a:extLst>
          </p:cNvPr>
          <p:cNvSpPr txBox="1"/>
          <p:nvPr/>
        </p:nvSpPr>
        <p:spPr>
          <a:xfrm>
            <a:off x="2743200" y="831508"/>
            <a:ext cx="3657600" cy="600164"/>
          </a:xfrm>
          <a:prstGeom prst="rect">
            <a:avLst/>
          </a:prstGeom>
          <a:noFill/>
        </p:spPr>
        <p:txBody>
          <a:bodyPr wrap="square" rtlCol="0">
            <a:spAutoFit/>
          </a:bodyPr>
          <a:lstStyle/>
          <a:p>
            <a:r>
              <a:rPr lang="de-DE" sz="3300" u="sng" dirty="0"/>
              <a:t>7-m-Ball Aufstellung</a:t>
            </a:r>
          </a:p>
        </p:txBody>
      </p:sp>
      <p:pic>
        <p:nvPicPr>
          <p:cNvPr id="6" name="Grafik 5">
            <a:extLst>
              <a:ext uri="{FF2B5EF4-FFF2-40B4-BE49-F238E27FC236}">
                <a16:creationId xmlns:a16="http://schemas.microsoft.com/office/drawing/2014/main" id="{F760A417-BF0F-478B-BA26-EAF59A5CFF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6364" y="1573942"/>
            <a:ext cx="5551273" cy="3466071"/>
          </a:xfrm>
          <a:prstGeom prst="rect">
            <a:avLst/>
          </a:prstGeom>
          <a:effectLst>
            <a:softEdge rad="190500"/>
          </a:effectLst>
        </p:spPr>
      </p:pic>
    </p:spTree>
    <p:extLst>
      <p:ext uri="{BB962C8B-B14F-4D97-AF65-F5344CB8AC3E}">
        <p14:creationId xmlns:p14="http://schemas.microsoft.com/office/powerpoint/2010/main" val="551215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501D7B7-AF77-4BF1-B10A-C23453CB18DD}"/>
              </a:ext>
            </a:extLst>
          </p:cNvPr>
          <p:cNvSpPr txBox="1"/>
          <p:nvPr/>
        </p:nvSpPr>
        <p:spPr>
          <a:xfrm>
            <a:off x="931179" y="1112297"/>
            <a:ext cx="7550092" cy="3277820"/>
          </a:xfrm>
          <a:prstGeom prst="rect">
            <a:avLst/>
          </a:prstGeom>
          <a:noFill/>
        </p:spPr>
        <p:txBody>
          <a:bodyPr wrap="square" rtlCol="0">
            <a:spAutoFit/>
          </a:bodyPr>
          <a:lstStyle/>
          <a:p>
            <a:r>
              <a:rPr lang="de-DE" sz="2700" dirty="0"/>
              <a:t>Was ist zu tuen, wenn…</a:t>
            </a:r>
          </a:p>
          <a:p>
            <a:endParaRPr lang="de-DE" sz="1500" dirty="0"/>
          </a:p>
          <a:p>
            <a:r>
              <a:rPr lang="de-DE" sz="1500" dirty="0"/>
              <a:t>…der Torwart sich zu früh bewegt?</a:t>
            </a:r>
          </a:p>
          <a:p>
            <a:r>
              <a:rPr lang="de-DE" sz="1500" dirty="0"/>
              <a:t>Der 7-m-Ball wir Wiederholt.</a:t>
            </a:r>
          </a:p>
          <a:p>
            <a:endParaRPr lang="de-DE" sz="1500" dirty="0"/>
          </a:p>
          <a:p>
            <a:r>
              <a:rPr lang="de-DE" sz="1500" dirty="0"/>
              <a:t>… der Schütze vor dem Pfiff nicht beide Füße hinter dem Strafballpunkt hat?</a:t>
            </a:r>
          </a:p>
          <a:p>
            <a:r>
              <a:rPr lang="de-DE" sz="1500" dirty="0"/>
              <a:t>Der 7-m-Ball wird nicht angepfiffen.</a:t>
            </a:r>
          </a:p>
          <a:p>
            <a:endParaRPr lang="de-DE" sz="1500" dirty="0"/>
          </a:p>
          <a:p>
            <a:r>
              <a:rPr lang="de-DE" sz="1500" dirty="0"/>
              <a:t>…der Schütze vor dem Pfiff auf das Torschießt?</a:t>
            </a:r>
          </a:p>
          <a:p>
            <a:r>
              <a:rPr lang="de-DE" sz="1500" dirty="0"/>
              <a:t>Trifft der Schütze wird der 7-m-Ball wiederholt, trifft der Schütze nicht dann wird das Spiel mit Abschlag an Schusskreis fortgesetzt.</a:t>
            </a:r>
          </a:p>
          <a:p>
            <a:endParaRPr lang="de-DE" sz="1500" dirty="0"/>
          </a:p>
          <a:p>
            <a:r>
              <a:rPr lang="de-DE" sz="1500" dirty="0"/>
              <a:t>Hinweis Schütze und Torwart können für den 7m-Ball eingewechselt werden. </a:t>
            </a:r>
          </a:p>
        </p:txBody>
      </p:sp>
    </p:spTree>
    <p:extLst>
      <p:ext uri="{BB962C8B-B14F-4D97-AF65-F5344CB8AC3E}">
        <p14:creationId xmlns:p14="http://schemas.microsoft.com/office/powerpoint/2010/main" val="5737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Der Torwart</a:t>
            </a:r>
          </a:p>
        </p:txBody>
      </p:sp>
      <p:sp>
        <p:nvSpPr>
          <p:cNvPr id="3" name="Inhaltsplatzhalter 2"/>
          <p:cNvSpPr>
            <a:spLocks noGrp="1"/>
          </p:cNvSpPr>
          <p:nvPr>
            <p:ph sz="quarter" idx="13"/>
          </p:nvPr>
        </p:nvSpPr>
        <p:spPr>
          <a:xfrm>
            <a:off x="685330" y="1447378"/>
            <a:ext cx="7772870" cy="3096719"/>
          </a:xfrm>
        </p:spPr>
        <p:txBody>
          <a:bodyPr>
            <a:normAutofit lnSpcReduction="10000"/>
          </a:bodyPr>
          <a:lstStyle/>
          <a:p>
            <a:pPr marL="0" indent="0">
              <a:buNone/>
            </a:pPr>
            <a:r>
              <a:rPr lang="de-DE" cap="none" dirty="0"/>
              <a:t>Der Torwart muss im Jugendbereich immer mit kompletter </a:t>
            </a:r>
          </a:p>
          <a:p>
            <a:pPr marL="0" indent="0">
              <a:buNone/>
            </a:pPr>
            <a:r>
              <a:rPr lang="de-DE" cap="none" dirty="0"/>
              <a:t>Schutzausrüstung und Schläger auf dem Spielfeld stehen.</a:t>
            </a:r>
          </a:p>
          <a:p>
            <a:r>
              <a:rPr lang="de-DE" cap="none" dirty="0"/>
              <a:t>Helm mit Gitter</a:t>
            </a:r>
          </a:p>
          <a:p>
            <a:r>
              <a:rPr lang="de-DE" cap="none" dirty="0"/>
              <a:t>Torwart Handschuhe</a:t>
            </a:r>
          </a:p>
          <a:p>
            <a:r>
              <a:rPr lang="de-DE" cap="none" dirty="0"/>
              <a:t>Oberleibschutz</a:t>
            </a:r>
          </a:p>
          <a:p>
            <a:r>
              <a:rPr lang="de-DE" cap="none" dirty="0"/>
              <a:t>Unterleibschutz</a:t>
            </a:r>
          </a:p>
          <a:p>
            <a:r>
              <a:rPr lang="de-DE" cap="none" dirty="0"/>
              <a:t>Schienen</a:t>
            </a:r>
          </a:p>
          <a:p>
            <a:r>
              <a:rPr lang="de-DE" cap="none" dirty="0"/>
              <a:t>Kicker</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6494" y="1443037"/>
            <a:ext cx="2221706" cy="3464720"/>
          </a:xfrm>
          <a:prstGeom prst="rect">
            <a:avLst/>
          </a:prstGeom>
        </p:spPr>
      </p:pic>
    </p:spTree>
    <p:extLst>
      <p:ext uri="{BB962C8B-B14F-4D97-AF65-F5344CB8AC3E}">
        <p14:creationId xmlns:p14="http://schemas.microsoft.com/office/powerpoint/2010/main" val="116490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1206" y="999669"/>
            <a:ext cx="2505821" cy="2757945"/>
          </a:xfrm>
        </p:spPr>
        <p:txBody>
          <a:bodyPr anchor="t">
            <a:noAutofit/>
          </a:bodyPr>
          <a:lstStyle/>
          <a:p>
            <a:pPr algn="l"/>
            <a:r>
              <a:rPr lang="de-DE" sz="2250" b="1" u="sng" cap="none" dirty="0"/>
              <a:t>Ausrüstung:</a:t>
            </a:r>
            <a:br>
              <a:rPr lang="de-DE" sz="2250" b="1" u="sng" cap="none" dirty="0"/>
            </a:br>
            <a:r>
              <a:rPr lang="de-DE" sz="2250" cap="none" dirty="0"/>
              <a:t>- Pfeifen</a:t>
            </a:r>
            <a:br>
              <a:rPr lang="de-DE" sz="2250" cap="none" dirty="0"/>
            </a:br>
            <a:r>
              <a:rPr lang="de-DE" sz="2250" cap="none" dirty="0"/>
              <a:t>- Pfeifshirts</a:t>
            </a:r>
            <a:br>
              <a:rPr lang="de-DE" sz="2250" cap="none" dirty="0"/>
            </a:br>
            <a:r>
              <a:rPr lang="de-DE" sz="2250" cap="none" dirty="0"/>
              <a:t>- lange dunkle Hose</a:t>
            </a:r>
            <a:br>
              <a:rPr lang="de-DE" sz="2250" cap="none" dirty="0"/>
            </a:br>
            <a:r>
              <a:rPr lang="de-DE" sz="2250" cap="none" dirty="0"/>
              <a:t>- Stift</a:t>
            </a:r>
            <a:br>
              <a:rPr lang="de-DE" sz="2250" cap="none" dirty="0"/>
            </a:br>
            <a:r>
              <a:rPr lang="de-DE" sz="2250" cap="none" dirty="0"/>
              <a:t>- Schreibblock</a:t>
            </a:r>
            <a:br>
              <a:rPr lang="de-DE" sz="2250" cap="none" dirty="0"/>
            </a:br>
            <a:r>
              <a:rPr lang="de-DE" sz="2250" cap="none" dirty="0"/>
              <a:t>- Karten</a:t>
            </a:r>
            <a:br>
              <a:rPr lang="de-DE" sz="2250" cap="none" dirty="0"/>
            </a:br>
            <a:r>
              <a:rPr lang="de-DE" sz="2250" cap="none" dirty="0"/>
              <a:t>- Hallenschuhe</a:t>
            </a:r>
            <a:br>
              <a:rPr lang="de-DE" sz="2250" cap="none" dirty="0"/>
            </a:br>
            <a:r>
              <a:rPr lang="de-DE" sz="2250" cap="none" dirty="0"/>
              <a:t>- Stoppuhr</a:t>
            </a:r>
            <a:endParaRPr lang="de-DE" sz="2250" b="1" u="sng" cap="none" dirty="0"/>
          </a:p>
        </p:txBody>
      </p:sp>
      <p:sp>
        <p:nvSpPr>
          <p:cNvPr id="4" name="Textfeld 3"/>
          <p:cNvSpPr txBox="1"/>
          <p:nvPr/>
        </p:nvSpPr>
        <p:spPr>
          <a:xfrm>
            <a:off x="1601208" y="4155171"/>
            <a:ext cx="5226383" cy="563417"/>
          </a:xfrm>
          <a:prstGeom prst="rect">
            <a:avLst/>
          </a:prstGeom>
          <a:noFill/>
        </p:spPr>
        <p:txBody>
          <a:bodyPr wrap="square" lIns="64191" tIns="32096" rIns="64191" bIns="32096" rtlCol="0">
            <a:spAutoFit/>
          </a:bodyPr>
          <a:lstStyle/>
          <a:p>
            <a:pPr algn="ctr"/>
            <a:r>
              <a:rPr lang="de-DE" sz="1620" dirty="0"/>
              <a:t>Grundsätzlich gilt, die Schiedsrichter sind spätestens 15 Minuten vor Spielbeginn anwesend! </a:t>
            </a:r>
          </a:p>
        </p:txBody>
      </p:sp>
      <p:pic>
        <p:nvPicPr>
          <p:cNvPr id="6" name="Picture 8" descr="C:\drive_w\Peter\HGN\HockeyShop\Internet\Webseiten\Bilder\FOX\Classic_Eclipse_BlazinBlu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89421" y="1157928"/>
            <a:ext cx="1166186" cy="10582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W:\PETER\HGN\Schiris\Bilder\Uh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3469" y="3007507"/>
            <a:ext cx="1058282" cy="10582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W:\PETER\HGN\Schiris\Bilder\Zettel-Stif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81662" y="2134690"/>
            <a:ext cx="1058282" cy="10582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W:\PETER\HGN\Schiris\Bilder\sh_asi_rocket1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24911" y="3124748"/>
            <a:ext cx="1460844" cy="9410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W:\PETER\HGN\Schiris\Bilder\Polo-Shirt-grü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1201" y="1075631"/>
            <a:ext cx="1176561" cy="1176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aptop-pit\C\w_drive\Peter\Hgn\Hockeyshop\Internet\Web-Seiten\Bilder\SUPERHOOKS\verwarnkarten.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25156" y="2174017"/>
            <a:ext cx="1187974" cy="105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78644" y="1114424"/>
            <a:ext cx="3529013" cy="3947234"/>
          </a:xfrm>
          <a:prstGeom prst="rect">
            <a:avLst/>
          </a:prstGeom>
          <a:noFill/>
        </p:spPr>
        <p:txBody>
          <a:bodyPr wrap="square" rtlCol="0">
            <a:spAutoFit/>
          </a:bodyPr>
          <a:lstStyle/>
          <a:p>
            <a:r>
              <a:rPr lang="de-DE" sz="1500" dirty="0"/>
              <a:t>Der Jugend Torwart muss im gesamten Spiel die Komplette Ausrüstung tragen.</a:t>
            </a:r>
          </a:p>
          <a:p>
            <a:endParaRPr lang="de-DE" sz="1500" dirty="0"/>
          </a:p>
          <a:p>
            <a:r>
              <a:rPr lang="de-DE" sz="1500" dirty="0"/>
              <a:t>1.Verliert der Jugendtorwart im Spiel einen Ausrüstungsgegenstand, erfolgt ein Zeitstopp und der Torwart muss den Gegenstand wieder anziehen. Es geht danach mit Bully weiter, auch wenn der Angriff bereits </a:t>
            </a:r>
            <a:r>
              <a:rPr lang="de-DE" sz="1500"/>
              <a:t>im Schusskreis </a:t>
            </a:r>
            <a:r>
              <a:rPr lang="de-DE" sz="1500" dirty="0"/>
              <a:t>war.</a:t>
            </a:r>
          </a:p>
          <a:p>
            <a:endParaRPr lang="de-DE" sz="1500" dirty="0"/>
          </a:p>
          <a:p>
            <a:r>
              <a:rPr lang="de-DE" sz="1500" dirty="0"/>
              <a:t>2.Verliert der Jugendtorwart während einer Strafecke einen Ausrüstungsgegenstand, erfolgt ein Zeitstopp und der Torwart muss den Gegenstand wieder anziehen. Im Anschluss wird die Strafecke wieder holt.</a:t>
            </a:r>
          </a:p>
          <a:p>
            <a:r>
              <a:rPr lang="de-DE" sz="1500" dirty="0"/>
              <a:t> </a:t>
            </a:r>
          </a:p>
          <a:p>
            <a:endParaRPr lang="de-DE" sz="1050" dirty="0"/>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0582" y="1257300"/>
            <a:ext cx="3821906" cy="3178969"/>
          </a:xfrm>
          <a:prstGeom prst="rect">
            <a:avLst/>
          </a:prstGeom>
        </p:spPr>
      </p:pic>
    </p:spTree>
    <p:extLst>
      <p:ext uri="{BB962C8B-B14F-4D97-AF65-F5344CB8AC3E}">
        <p14:creationId xmlns:p14="http://schemas.microsoft.com/office/powerpoint/2010/main" val="2541747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685565" y="967849"/>
            <a:ext cx="7772870" cy="2568080"/>
          </a:xfrm>
        </p:spPr>
        <p:txBody>
          <a:bodyPr>
            <a:normAutofit/>
          </a:bodyPr>
          <a:lstStyle/>
          <a:p>
            <a:r>
              <a:rPr lang="de-DE" sz="1800" cap="none" dirty="0"/>
              <a:t>kurze Spielbesprechung mit dem Kollegen</a:t>
            </a:r>
          </a:p>
          <a:p>
            <a:r>
              <a:rPr lang="de-DE" sz="1800" cap="none" dirty="0"/>
              <a:t>Den Spielberichtsbogen unterschreiben</a:t>
            </a:r>
          </a:p>
          <a:p>
            <a:r>
              <a:rPr lang="de-DE" sz="1800" b="1" cap="none" dirty="0"/>
              <a:t>Keine Diskussionen mit Trainern und Spielern anfangen</a:t>
            </a:r>
            <a:endParaRPr lang="de-DE" sz="1800" cap="none" dirty="0"/>
          </a:p>
          <a:p>
            <a:pPr marL="0" indent="0">
              <a:buNone/>
            </a:pPr>
            <a:r>
              <a:rPr lang="de-DE" sz="1800" cap="none" dirty="0"/>
              <a:t>Achtung auf dem Spielberichtsbogen Name, Vorname, Alter, Verein und Unterschrift nicht vergessen!</a:t>
            </a:r>
          </a:p>
        </p:txBody>
      </p:sp>
      <p:pic>
        <p:nvPicPr>
          <p:cNvPr id="3" name="Grafik 2">
            <a:extLst>
              <a:ext uri="{FF2B5EF4-FFF2-40B4-BE49-F238E27FC236}">
                <a16:creationId xmlns:a16="http://schemas.microsoft.com/office/drawing/2014/main" id="{83DC9434-A961-46F6-9789-60A61AB9D3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9753" y="3164573"/>
            <a:ext cx="4067566" cy="1852330"/>
          </a:xfrm>
          <a:prstGeom prst="rect">
            <a:avLst/>
          </a:prstGeom>
        </p:spPr>
      </p:pic>
      <p:pic>
        <p:nvPicPr>
          <p:cNvPr id="4" name="Grafik 3">
            <a:extLst>
              <a:ext uri="{FF2B5EF4-FFF2-40B4-BE49-F238E27FC236}">
                <a16:creationId xmlns:a16="http://schemas.microsoft.com/office/drawing/2014/main" id="{868E06EB-FF2B-465E-B9C5-FAB18D0FB9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951" y="-117452"/>
            <a:ext cx="7779170" cy="1329043"/>
          </a:xfrm>
          <a:prstGeom prst="rect">
            <a:avLst/>
          </a:prstGeom>
        </p:spPr>
      </p:pic>
    </p:spTree>
    <p:extLst>
      <p:ext uri="{BB962C8B-B14F-4D97-AF65-F5344CB8AC3E}">
        <p14:creationId xmlns:p14="http://schemas.microsoft.com/office/powerpoint/2010/main" val="685305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2476" y="1699757"/>
            <a:ext cx="7773338" cy="1197133"/>
          </a:xfrm>
        </p:spPr>
        <p:txBody>
          <a:bodyPr/>
          <a:lstStyle/>
          <a:p>
            <a:r>
              <a:rPr lang="de-DE" cap="none" dirty="0"/>
              <a:t>Zeichen der Schiedsrichter</a:t>
            </a:r>
          </a:p>
        </p:txBody>
      </p:sp>
    </p:spTree>
    <p:extLst>
      <p:ext uri="{BB962C8B-B14F-4D97-AF65-F5344CB8AC3E}">
        <p14:creationId xmlns:p14="http://schemas.microsoft.com/office/powerpoint/2010/main" val="251921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59378" y="832345"/>
            <a:ext cx="7772870" cy="2568080"/>
          </a:xfrm>
        </p:spPr>
        <p:txBody>
          <a:bodyPr/>
          <a:lstStyle/>
          <a:p>
            <a:pPr marL="0" indent="0">
              <a:buNone/>
            </a:pPr>
            <a:r>
              <a:rPr lang="de-DE" cap="none" dirty="0"/>
              <a:t>Beachte: Einschiebeball und Freischlag werden immer Spielrichtung mit einem waagerecht ausgestreckten Arm in Einschiebe- und Freischlagrichtung angezeigt</a:t>
            </a:r>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0998" y="1470857"/>
            <a:ext cx="2680854" cy="3365565"/>
          </a:xfrm>
          <a:prstGeom prst="rect">
            <a:avLst/>
          </a:prstGeom>
        </p:spPr>
      </p:pic>
      <p:pic>
        <p:nvPicPr>
          <p:cNvPr id="8" name="Grafik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45153" y="1470858"/>
            <a:ext cx="2185159" cy="3283528"/>
          </a:xfrm>
          <a:prstGeom prst="rect">
            <a:avLst/>
          </a:prstGeom>
        </p:spPr>
      </p:pic>
    </p:spTree>
    <p:extLst>
      <p:ext uri="{BB962C8B-B14F-4D97-AF65-F5344CB8AC3E}">
        <p14:creationId xmlns:p14="http://schemas.microsoft.com/office/powerpoint/2010/main" val="2982838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63912" y="910926"/>
            <a:ext cx="7772870" cy="2568080"/>
          </a:xfrm>
        </p:spPr>
        <p:txBody>
          <a:bodyPr/>
          <a:lstStyle/>
          <a:p>
            <a:pPr marL="0" indent="0">
              <a:buNone/>
            </a:pPr>
            <a:r>
              <a:rPr lang="de-DE" cap="none" dirty="0"/>
              <a:t>Beachte: Abschlag wird immer in Blickrichtung zu den Feldspielern angezeigt, beide Arme werden Links und Rechts waagerecht und parallel zur Grundlinie ausgestreckt</a:t>
            </a:r>
          </a:p>
        </p:txBody>
      </p:sp>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9144" y="2028825"/>
            <a:ext cx="2504236" cy="2257425"/>
          </a:xfrm>
          <a:prstGeom prst="rect">
            <a:avLst/>
          </a:prstGeom>
        </p:spPr>
      </p:pic>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3912" y="2028826"/>
            <a:ext cx="3034146" cy="2265218"/>
          </a:xfrm>
          <a:prstGeom prst="rect">
            <a:avLst/>
          </a:prstGeom>
        </p:spPr>
      </p:pic>
    </p:spTree>
    <p:extLst>
      <p:ext uri="{BB962C8B-B14F-4D97-AF65-F5344CB8AC3E}">
        <p14:creationId xmlns:p14="http://schemas.microsoft.com/office/powerpoint/2010/main" val="36079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63924" y="825201"/>
            <a:ext cx="7772870" cy="2568080"/>
          </a:xfrm>
        </p:spPr>
        <p:txBody>
          <a:bodyPr/>
          <a:lstStyle/>
          <a:p>
            <a:pPr marL="0" indent="0">
              <a:buNone/>
            </a:pPr>
            <a:r>
              <a:rPr lang="de-DE" cap="none" dirty="0"/>
              <a:t>Beachte:  Das erzielte Tor wird mit beiden waagerecht ausgestreckten Armen zur Spielfeldmitte angezeigt</a:t>
            </a: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b="-13445"/>
          <a:stretch/>
        </p:blipFill>
        <p:spPr>
          <a:xfrm>
            <a:off x="5185064" y="1449531"/>
            <a:ext cx="2722418" cy="4208319"/>
          </a:xfrm>
          <a:prstGeom prst="rect">
            <a:avLst/>
          </a:prstGeom>
        </p:spPr>
      </p:pic>
      <p:pic>
        <p:nvPicPr>
          <p:cNvPr id="6" name="Grafik 5"/>
          <p:cNvPicPr>
            <a:picLocks noChangeAspect="1"/>
          </p:cNvPicPr>
          <p:nvPr/>
        </p:nvPicPr>
        <p:blipFill rotWithShape="1">
          <a:blip r:embed="rId4" cstate="screen">
            <a:extLst>
              <a:ext uri="{28A0092B-C50C-407E-A947-70E740481C1C}">
                <a14:useLocalDpi xmlns:a14="http://schemas.microsoft.com/office/drawing/2010/main"/>
              </a:ext>
            </a:extLst>
          </a:blip>
          <a:srcRect t="-1" b="-791"/>
          <a:stretch/>
        </p:blipFill>
        <p:spPr>
          <a:xfrm>
            <a:off x="1767981" y="1657159"/>
            <a:ext cx="1937857" cy="3265606"/>
          </a:xfrm>
          <a:prstGeom prst="rect">
            <a:avLst/>
          </a:prstGeom>
        </p:spPr>
      </p:pic>
    </p:spTree>
    <p:extLst>
      <p:ext uri="{BB962C8B-B14F-4D97-AF65-F5344CB8AC3E}">
        <p14:creationId xmlns:p14="http://schemas.microsoft.com/office/powerpoint/2010/main" val="1361849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13905" y="796626"/>
            <a:ext cx="7772870" cy="2568080"/>
          </a:xfrm>
        </p:spPr>
        <p:txBody>
          <a:bodyPr/>
          <a:lstStyle/>
          <a:p>
            <a:pPr marL="0" indent="0">
              <a:buNone/>
            </a:pPr>
            <a:r>
              <a:rPr lang="de-DE" cap="none" dirty="0"/>
              <a:t>Beachte: beide Arme mit zueinander offenen Handflächen vor dem Körper gegenläufig auf und ab bewegen</a:t>
            </a:r>
          </a:p>
        </p:txBody>
      </p:sp>
      <p:pic>
        <p:nvPicPr>
          <p:cNvPr id="4" name="Grafik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2172" y="1651058"/>
            <a:ext cx="1337590" cy="2471720"/>
          </a:xfrm>
          <a:prstGeom prst="rect">
            <a:avLst/>
          </a:prstGeom>
        </p:spPr>
      </p:pic>
      <p:pic>
        <p:nvPicPr>
          <p:cNvPr id="5" name="Grafik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2515" y="1631139"/>
            <a:ext cx="2346821" cy="2505599"/>
          </a:xfrm>
          <a:prstGeom prst="rect">
            <a:avLst/>
          </a:prstGeom>
        </p:spPr>
      </p:pic>
    </p:spTree>
    <p:extLst>
      <p:ext uri="{BB962C8B-B14F-4D97-AF65-F5344CB8AC3E}">
        <p14:creationId xmlns:p14="http://schemas.microsoft.com/office/powerpoint/2010/main" val="3409105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42468" y="853776"/>
            <a:ext cx="7772870" cy="2568080"/>
          </a:xfrm>
        </p:spPr>
        <p:txBody>
          <a:bodyPr/>
          <a:lstStyle/>
          <a:p>
            <a:pPr marL="0" indent="0">
              <a:buNone/>
            </a:pPr>
            <a:r>
              <a:rPr lang="de-DE" cap="none" dirty="0"/>
              <a:t>Langeecke wird mit einem waagerecht ausgestreckten Arm zu der dem Punkt näheren Eckfahne angezeigt.</a:t>
            </a:r>
          </a:p>
        </p:txBody>
      </p:sp>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2572" y="1550579"/>
            <a:ext cx="3332766" cy="3072945"/>
          </a:xfrm>
          <a:prstGeom prst="rect">
            <a:avLst/>
          </a:prstGeom>
        </p:spPr>
      </p:pic>
      <p:pic>
        <p:nvPicPr>
          <p:cNvPr id="5" name="Grafik 4">
            <a:extLst>
              <a:ext uri="{FF2B5EF4-FFF2-40B4-BE49-F238E27FC236}">
                <a16:creationId xmlns:a16="http://schemas.microsoft.com/office/drawing/2014/main" id="{58CF648D-F694-4292-AF6F-FF9A2CDCC7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663" y="1594417"/>
            <a:ext cx="3104166" cy="2985270"/>
          </a:xfrm>
          <a:prstGeom prst="rect">
            <a:avLst/>
          </a:prstGeom>
        </p:spPr>
      </p:pic>
    </p:spTree>
    <p:extLst>
      <p:ext uri="{BB962C8B-B14F-4D97-AF65-F5344CB8AC3E}">
        <p14:creationId xmlns:p14="http://schemas.microsoft.com/office/powerpoint/2010/main" val="1022380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06762" y="782338"/>
            <a:ext cx="7772870" cy="2568080"/>
          </a:xfrm>
        </p:spPr>
        <p:txBody>
          <a:bodyPr/>
          <a:lstStyle/>
          <a:p>
            <a:pPr marL="0" indent="0">
              <a:buNone/>
            </a:pPr>
            <a:r>
              <a:rPr lang="de-DE" cap="none" dirty="0"/>
              <a:t>Penalty wird mit beiden waagerecht ausgestreckten Armen zum Tor anzeigt</a:t>
            </a: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43513" y="1759741"/>
            <a:ext cx="2793206" cy="2720183"/>
          </a:xfrm>
          <a:prstGeom prst="rect">
            <a:avLst/>
          </a:prstGeom>
        </p:spPr>
      </p:pic>
      <p:pic>
        <p:nvPicPr>
          <p:cNvPr id="4" name="Grafik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2963" y="1466056"/>
            <a:ext cx="3857625" cy="3307556"/>
          </a:xfrm>
          <a:prstGeom prst="rect">
            <a:avLst/>
          </a:prstGeom>
        </p:spPr>
      </p:pic>
    </p:spTree>
    <p:extLst>
      <p:ext uri="{BB962C8B-B14F-4D97-AF65-F5344CB8AC3E}">
        <p14:creationId xmlns:p14="http://schemas.microsoft.com/office/powerpoint/2010/main" val="2249377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85330" y="889495"/>
            <a:ext cx="7772870" cy="2568080"/>
          </a:xfrm>
        </p:spPr>
        <p:txBody>
          <a:bodyPr/>
          <a:lstStyle/>
          <a:p>
            <a:pPr marL="0" indent="0">
              <a:buNone/>
            </a:pPr>
            <a:r>
              <a:rPr lang="de-DE" cap="none" dirty="0"/>
              <a:t>Mit einem Arm auf den 7-m-Punkt zeigen und den anderen Arm senkrecht nach oben halten. Diese Anzeige gilt zugleich als Zeichen für die Spielzeitunterbrechung</a:t>
            </a:r>
          </a:p>
        </p:txBody>
      </p:sp>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89808" y="1749366"/>
            <a:ext cx="2555080" cy="3303165"/>
          </a:xfrm>
          <a:prstGeom prst="rect">
            <a:avLst/>
          </a:prstGeom>
        </p:spPr>
      </p:pic>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2814" y="1753288"/>
            <a:ext cx="1994483" cy="3299243"/>
          </a:xfrm>
          <a:prstGeom prst="rect">
            <a:avLst/>
          </a:prstGeom>
        </p:spPr>
      </p:pic>
    </p:spTree>
    <p:extLst>
      <p:ext uri="{BB962C8B-B14F-4D97-AF65-F5344CB8AC3E}">
        <p14:creationId xmlns:p14="http://schemas.microsoft.com/office/powerpoint/2010/main" val="23680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8281" y="1899782"/>
            <a:ext cx="6996005" cy="1197134"/>
          </a:xfrm>
        </p:spPr>
        <p:txBody>
          <a:bodyPr/>
          <a:lstStyle/>
          <a:p>
            <a:r>
              <a:rPr lang="de-DE" sz="3330" cap="none" dirty="0"/>
              <a:t>Was ist bei der Spielvorbesprechung </a:t>
            </a:r>
            <a:br>
              <a:rPr lang="de-DE" sz="3330" cap="none" dirty="0"/>
            </a:br>
            <a:r>
              <a:rPr lang="de-DE" sz="3330" cap="none" dirty="0"/>
              <a:t>zu beachten?</a:t>
            </a:r>
            <a:endParaRPr lang="de-DE" sz="3330" dirty="0"/>
          </a:p>
        </p:txBody>
      </p:sp>
    </p:spTree>
    <p:extLst>
      <p:ext uri="{BB962C8B-B14F-4D97-AF65-F5344CB8AC3E}">
        <p14:creationId xmlns:p14="http://schemas.microsoft.com/office/powerpoint/2010/main" val="2340832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3481" y="1946771"/>
            <a:ext cx="1840679" cy="3152163"/>
          </a:xfrm>
          <a:prstGeom prst="rect">
            <a:avLst/>
          </a:prstGeom>
        </p:spPr>
      </p:pic>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11180" y="1883853"/>
            <a:ext cx="2345624" cy="3215081"/>
          </a:xfrm>
          <a:prstGeom prst="rect">
            <a:avLst/>
          </a:prstGeom>
        </p:spPr>
      </p:pic>
      <p:sp>
        <p:nvSpPr>
          <p:cNvPr id="6" name="Textfeld 5">
            <a:extLst>
              <a:ext uri="{FF2B5EF4-FFF2-40B4-BE49-F238E27FC236}">
                <a16:creationId xmlns:a16="http://schemas.microsoft.com/office/drawing/2014/main" id="{6099106A-08A0-4CA2-A446-3DA038B2EEA9}"/>
              </a:ext>
            </a:extLst>
          </p:cNvPr>
          <p:cNvSpPr txBox="1"/>
          <p:nvPr/>
        </p:nvSpPr>
        <p:spPr>
          <a:xfrm>
            <a:off x="880711" y="690011"/>
            <a:ext cx="7717055" cy="415498"/>
          </a:xfrm>
          <a:prstGeom prst="rect">
            <a:avLst/>
          </a:prstGeom>
          <a:noFill/>
        </p:spPr>
        <p:txBody>
          <a:bodyPr wrap="square" rtlCol="0">
            <a:spAutoFit/>
          </a:bodyPr>
          <a:lstStyle/>
          <a:p>
            <a:r>
              <a:rPr lang="de-DE" sz="1050" dirty="0"/>
              <a:t>Die Arme über dem Kopf ausgestreckt an den Handgelenken kreuzen und dabei zu dem anderen Schiedsrichter anschauen.</a:t>
            </a:r>
          </a:p>
          <a:p>
            <a:r>
              <a:rPr lang="de-DE" sz="1050" dirty="0"/>
              <a:t>Hinweis der Zeitstopp wird bei Verletzungen, Persönlichen Strafen, bei möglichen kritischen Schiedsrichter Entscheidungen, usw. verwendet.</a:t>
            </a:r>
          </a:p>
        </p:txBody>
      </p:sp>
    </p:spTree>
    <p:extLst>
      <p:ext uri="{BB962C8B-B14F-4D97-AF65-F5344CB8AC3E}">
        <p14:creationId xmlns:p14="http://schemas.microsoft.com/office/powerpoint/2010/main" val="4011521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188710" y="4463319"/>
            <a:ext cx="6995583" cy="540737"/>
          </a:xfrm>
        </p:spPr>
        <p:txBody>
          <a:bodyPr>
            <a:normAutofit/>
          </a:bodyPr>
          <a:lstStyle/>
          <a:p>
            <a:pPr marL="0" indent="0">
              <a:buNone/>
            </a:pPr>
            <a:r>
              <a:rPr lang="de-DE" sz="720" dirty="0"/>
              <a:t>Quellen:</a:t>
            </a:r>
          </a:p>
          <a:p>
            <a:pPr marL="0" indent="0">
              <a:buNone/>
            </a:pPr>
            <a:r>
              <a:rPr lang="de-DE" sz="720" dirty="0"/>
              <a:t>bayernhockey.de</a:t>
            </a:r>
          </a:p>
          <a:p>
            <a:pPr marL="0" indent="0">
              <a:buNone/>
            </a:pPr>
            <a:endParaRPr lang="de-DE" sz="720" dirty="0"/>
          </a:p>
          <a:p>
            <a:pPr marL="0" indent="0">
              <a:buNone/>
            </a:pPr>
            <a:endParaRPr lang="de-DE" sz="720" dirty="0"/>
          </a:p>
        </p:txBody>
      </p:sp>
      <p:sp>
        <p:nvSpPr>
          <p:cNvPr id="4" name="Titel 1"/>
          <p:cNvSpPr>
            <a:spLocks noGrp="1"/>
          </p:cNvSpPr>
          <p:nvPr>
            <p:ph type="title"/>
          </p:nvPr>
        </p:nvSpPr>
        <p:spPr>
          <a:xfrm>
            <a:off x="1027239" y="1799119"/>
            <a:ext cx="6996005" cy="1197134"/>
          </a:xfrm>
        </p:spPr>
        <p:txBody>
          <a:bodyPr>
            <a:normAutofit fontScale="90000"/>
          </a:bodyPr>
          <a:lstStyle/>
          <a:p>
            <a:r>
              <a:rPr lang="de-DE" sz="3330" dirty="0"/>
              <a:t>…Nun geht es los!</a:t>
            </a:r>
            <a:br>
              <a:rPr lang="de-DE" sz="3330" dirty="0"/>
            </a:br>
            <a:r>
              <a:rPr lang="de-DE" sz="3330" dirty="0"/>
              <a:t>Vielen Dank für eure Aufmerksamkeit!</a:t>
            </a:r>
          </a:p>
        </p:txBody>
      </p:sp>
    </p:spTree>
    <p:extLst>
      <p:ext uri="{BB962C8B-B14F-4D97-AF65-F5344CB8AC3E}">
        <p14:creationId xmlns:p14="http://schemas.microsoft.com/office/powerpoint/2010/main" val="336453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060" b="1" u="sng" cap="none" dirty="0"/>
              <a:t>Spielvorbesprechung</a:t>
            </a:r>
          </a:p>
        </p:txBody>
      </p:sp>
      <p:sp>
        <p:nvSpPr>
          <p:cNvPr id="3" name="Inhaltsplatzhalter 2"/>
          <p:cNvSpPr>
            <a:spLocks noGrp="1"/>
          </p:cNvSpPr>
          <p:nvPr>
            <p:ph sz="quarter" idx="13"/>
          </p:nvPr>
        </p:nvSpPr>
        <p:spPr>
          <a:xfrm>
            <a:off x="1029120" y="2061070"/>
            <a:ext cx="7040461" cy="2425206"/>
          </a:xfrm>
        </p:spPr>
        <p:txBody>
          <a:bodyPr>
            <a:normAutofit fontScale="85000" lnSpcReduction="20000"/>
          </a:bodyPr>
          <a:lstStyle/>
          <a:p>
            <a:r>
              <a:rPr lang="de-DE" sz="2250" cap="none" dirty="0"/>
              <a:t>Wer geht auf welche Seite?</a:t>
            </a:r>
          </a:p>
          <a:p>
            <a:r>
              <a:rPr lang="de-DE" sz="2250" cap="none" dirty="0"/>
              <a:t>Gemeinsame Bereiche klären</a:t>
            </a:r>
          </a:p>
          <a:p>
            <a:r>
              <a:rPr lang="de-DE" sz="2250" cap="none" dirty="0"/>
              <a:t>Deutlich und lange anzeigen</a:t>
            </a:r>
          </a:p>
          <a:p>
            <a:r>
              <a:rPr lang="de-DE" sz="2250" cap="none" dirty="0"/>
              <a:t>Laut und deutlich pfeifen</a:t>
            </a:r>
          </a:p>
          <a:p>
            <a:r>
              <a:rPr lang="de-DE" sz="2250" cap="none" dirty="0"/>
              <a:t>Konsequent sein</a:t>
            </a:r>
          </a:p>
          <a:p>
            <a:r>
              <a:rPr lang="de-DE" sz="2250" cap="none" dirty="0"/>
              <a:t>Wo und wie zeige ich dem Kollegen die Strafecke an?</a:t>
            </a:r>
          </a:p>
          <a:p>
            <a:pPr>
              <a:buFont typeface="Wingdings" panose="05000000000000000000" pitchFamily="2" charset="2"/>
              <a:buChar char="ü"/>
            </a:pPr>
            <a:endParaRPr lang="de-DE" cap="none" dirty="0"/>
          </a:p>
        </p:txBody>
      </p:sp>
    </p:spTree>
    <p:extLst>
      <p:ext uri="{BB962C8B-B14F-4D97-AF65-F5344CB8AC3E}">
        <p14:creationId xmlns:p14="http://schemas.microsoft.com/office/powerpoint/2010/main" val="398492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Spielregeln</a:t>
            </a:r>
          </a:p>
        </p:txBody>
      </p:sp>
      <p:sp>
        <p:nvSpPr>
          <p:cNvPr id="4" name="Rechteck 3"/>
          <p:cNvSpPr/>
          <p:nvPr/>
        </p:nvSpPr>
        <p:spPr>
          <a:xfrm>
            <a:off x="2224175" y="2483258"/>
            <a:ext cx="4848620" cy="535717"/>
          </a:xfrm>
          <a:prstGeom prst="rect">
            <a:avLst/>
          </a:prstGeom>
        </p:spPr>
        <p:txBody>
          <a:bodyPr wrap="none" lIns="64191" tIns="32096" rIns="64191" bIns="32096">
            <a:spAutoFit/>
          </a:bodyPr>
          <a:lstStyle/>
          <a:p>
            <a:r>
              <a:rPr lang="de-DE" sz="3060" dirty="0"/>
              <a:t>Was ist erlaubt und was nicht?</a:t>
            </a:r>
          </a:p>
        </p:txBody>
      </p:sp>
    </p:spTree>
    <p:extLst>
      <p:ext uri="{BB962C8B-B14F-4D97-AF65-F5344CB8AC3E}">
        <p14:creationId xmlns:p14="http://schemas.microsoft.com/office/powerpoint/2010/main" val="381536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3B1E6-0D39-4E52-8896-F37848375862}"/>
              </a:ext>
            </a:extLst>
          </p:cNvPr>
          <p:cNvSpPr>
            <a:spLocks noGrp="1"/>
          </p:cNvSpPr>
          <p:nvPr>
            <p:ph type="title"/>
          </p:nvPr>
        </p:nvSpPr>
        <p:spPr>
          <a:xfrm>
            <a:off x="269801" y="2258934"/>
            <a:ext cx="8604398" cy="1197133"/>
          </a:xfrm>
        </p:spPr>
        <p:txBody>
          <a:bodyPr>
            <a:noAutofit/>
          </a:bodyPr>
          <a:lstStyle/>
          <a:p>
            <a:r>
              <a:rPr lang="de-DE" sz="5400" dirty="0">
                <a:ea typeface="+mj-lt"/>
                <a:cs typeface="+mj-lt"/>
              </a:rPr>
              <a:t>weibliche und </a:t>
            </a:r>
            <a:r>
              <a:rPr lang="de-DE" sz="5400" dirty="0" err="1">
                <a:ea typeface="+mj-lt"/>
                <a:cs typeface="+mj-lt"/>
              </a:rPr>
              <a:t>mänliche</a:t>
            </a:r>
            <a:br>
              <a:rPr lang="de-DE" sz="5400" dirty="0"/>
            </a:br>
            <a:r>
              <a:rPr lang="de-DE" sz="5400" dirty="0"/>
              <a:t>U6 &amp;U8</a:t>
            </a:r>
            <a:endParaRPr lang="de-DE" dirty="0"/>
          </a:p>
        </p:txBody>
      </p:sp>
    </p:spTree>
    <p:extLst>
      <p:ext uri="{BB962C8B-B14F-4D97-AF65-F5344CB8AC3E}">
        <p14:creationId xmlns:p14="http://schemas.microsoft.com/office/powerpoint/2010/main" val="108602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2" y="422687"/>
            <a:ext cx="7773338" cy="1197133"/>
          </a:xfrm>
        </p:spPr>
        <p:txBody>
          <a:bodyPr/>
          <a:lstStyle/>
          <a:p>
            <a:r>
              <a:rPr lang="de-DE" b="1" u="sng" cap="none" dirty="0"/>
              <a:t>Wichtige Regeln</a:t>
            </a:r>
          </a:p>
        </p:txBody>
      </p:sp>
      <p:sp>
        <p:nvSpPr>
          <p:cNvPr id="3" name="Inhaltsplatzhalter 2"/>
          <p:cNvSpPr>
            <a:spLocks noGrp="1"/>
          </p:cNvSpPr>
          <p:nvPr>
            <p:ph sz="quarter" idx="13"/>
          </p:nvPr>
        </p:nvSpPr>
        <p:spPr>
          <a:xfrm>
            <a:off x="685331" y="1418961"/>
            <a:ext cx="7772870" cy="3873353"/>
          </a:xfrm>
        </p:spPr>
        <p:txBody>
          <a:bodyPr vert="horz" lIns="71323" tIns="35662" rIns="71323" bIns="35662" rtlCol="0" anchor="t">
            <a:normAutofit fontScale="92500" lnSpcReduction="10000"/>
          </a:bodyPr>
          <a:lstStyle/>
          <a:p>
            <a:pPr marL="0" indent="0">
              <a:spcBef>
                <a:spcPts val="0"/>
              </a:spcBef>
              <a:buNone/>
            </a:pPr>
            <a:r>
              <a:rPr lang="de-DE" b="1" u="sng" cap="none" dirty="0"/>
              <a:t>Grundlegendes U6 &amp; U8: </a:t>
            </a:r>
            <a:endParaRPr lang="de-DE" dirty="0"/>
          </a:p>
          <a:p>
            <a:pPr marL="269875" indent="-177800">
              <a:lnSpc>
                <a:spcPct val="110000"/>
              </a:lnSpc>
              <a:spcBef>
                <a:spcPts val="0"/>
              </a:spcBef>
            </a:pPr>
            <a:r>
              <a:rPr lang="de-DE" cap="none" dirty="0"/>
              <a:t>es dürfen 4 Feldspieler mit Schläger pro Mannschaft am Spiel teilnehmen</a:t>
            </a:r>
          </a:p>
          <a:p>
            <a:pPr marL="269875" indent="-177800">
              <a:lnSpc>
                <a:spcPct val="110000"/>
              </a:lnSpc>
              <a:spcBef>
                <a:spcPts val="0"/>
              </a:spcBef>
            </a:pPr>
            <a:r>
              <a:rPr lang="de-DE" cap="none" dirty="0"/>
              <a:t>Spielzeit 1 X 15min, keine Auszeit im gesamten Spiel </a:t>
            </a:r>
          </a:p>
          <a:p>
            <a:pPr marL="269875" indent="-177800">
              <a:lnSpc>
                <a:spcPct val="110000"/>
              </a:lnSpc>
              <a:spcBef>
                <a:spcPts val="0"/>
              </a:spcBef>
            </a:pPr>
            <a:r>
              <a:rPr lang="de-DE" cap="none" dirty="0"/>
              <a:t>der Ball darf nur geschoben werden (Schläger bleibt am Boden; keine Schiebeschläge) -&gt; nur flache Torschüsse sind erlaubt</a:t>
            </a:r>
          </a:p>
          <a:p>
            <a:pPr marL="269875" indent="-177800">
              <a:lnSpc>
                <a:spcPct val="110000"/>
              </a:lnSpc>
              <a:spcBef>
                <a:spcPts val="0"/>
              </a:spcBef>
            </a:pPr>
            <a:r>
              <a:rPr lang="de-DE" cap="none" dirty="0"/>
              <a:t>es gibt keinen Selfpass</a:t>
            </a:r>
          </a:p>
          <a:p>
            <a:pPr marL="269875" indent="-177800">
              <a:lnSpc>
                <a:spcPct val="110000"/>
              </a:lnSpc>
              <a:spcBef>
                <a:spcPts val="0"/>
              </a:spcBef>
            </a:pPr>
            <a:r>
              <a:rPr lang="de-DE" cap="none" dirty="0"/>
              <a:t>es wird jedes Tor und jeder Anschlag angepfiffen</a:t>
            </a:r>
          </a:p>
          <a:p>
            <a:pPr marL="0" indent="0">
              <a:spcBef>
                <a:spcPts val="0"/>
              </a:spcBef>
              <a:buNone/>
            </a:pPr>
            <a:endParaRPr lang="de-DE" cap="none" dirty="0"/>
          </a:p>
          <a:p>
            <a:pPr marL="274320" indent="-177800">
              <a:spcBef>
                <a:spcPts val="0"/>
              </a:spcBef>
            </a:pPr>
            <a:r>
              <a:rPr lang="de-DE" u="sng" cap="none" dirty="0">
                <a:solidFill>
                  <a:srgbClr val="FF0000"/>
                </a:solidFill>
              </a:rPr>
              <a:t>Verboten:</a:t>
            </a:r>
            <a:r>
              <a:rPr lang="de-DE" cap="none" dirty="0">
                <a:solidFill>
                  <a:srgbClr val="FF0000"/>
                </a:solidFill>
              </a:rPr>
              <a:t> </a:t>
            </a:r>
            <a:r>
              <a:rPr lang="de-DE" cap="none" dirty="0"/>
              <a:t>Fuß, runde Seite, gefährliche Bälle, Stockschlagen, Körperliche Fouls, absichtliches einklemmen des Balls</a:t>
            </a:r>
          </a:p>
          <a:p>
            <a:pPr marL="0" indent="0">
              <a:spcBef>
                <a:spcPts val="0"/>
              </a:spcBef>
              <a:buNone/>
            </a:pPr>
            <a:endParaRPr lang="de-DE" cap="none" dirty="0"/>
          </a:p>
          <a:p>
            <a:pPr marL="274320" indent="-177800">
              <a:spcBef>
                <a:spcPts val="0"/>
              </a:spcBef>
            </a:pPr>
            <a:r>
              <a:rPr lang="de-DE" u="sng" cap="none" dirty="0"/>
              <a:t>Persönliche Strafen</a:t>
            </a:r>
            <a:r>
              <a:rPr lang="de-DE" cap="none" dirty="0"/>
              <a:t>: lauter langer Pfiff, mündliche Verwarnungen</a:t>
            </a:r>
          </a:p>
          <a:p>
            <a:pPr marL="274320" indent="-177800">
              <a:spcBef>
                <a:spcPts val="0"/>
              </a:spcBef>
            </a:pPr>
            <a:endParaRPr lang="de-DE" cap="none" dirty="0"/>
          </a:p>
          <a:p>
            <a:pPr marL="274320" indent="-177800">
              <a:spcBef>
                <a:spcPts val="0"/>
              </a:spcBef>
            </a:pPr>
            <a:r>
              <a:rPr lang="de-DE" cap="none" dirty="0"/>
              <a:t>Wenn euch Trainer / Betreuer ständig kritisieren oder </a:t>
            </a:r>
            <a:r>
              <a:rPr lang="de-DE" u="sng" cap="none" dirty="0"/>
              <a:t>jeden Pfiff kommentieren</a:t>
            </a:r>
            <a:r>
              <a:rPr lang="de-DE" cap="none" dirty="0"/>
              <a:t>, dann ist der Schiedsrichterbetreuer zu informieren.</a:t>
            </a:r>
          </a:p>
          <a:p>
            <a:pPr marL="177800" indent="-177800">
              <a:spcBef>
                <a:spcPts val="0"/>
              </a:spcBef>
            </a:pPr>
            <a:endParaRPr lang="de-DE" cap="none" dirty="0"/>
          </a:p>
        </p:txBody>
      </p:sp>
    </p:spTree>
    <p:extLst>
      <p:ext uri="{BB962C8B-B14F-4D97-AF65-F5344CB8AC3E}">
        <p14:creationId xmlns:p14="http://schemas.microsoft.com/office/powerpoint/2010/main" val="233165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85565" y="411583"/>
            <a:ext cx="7772870" cy="4674767"/>
          </a:xfrm>
        </p:spPr>
        <p:txBody>
          <a:bodyPr vert="horz" lIns="71323" tIns="35662" rIns="71323" bIns="35662" rtlCol="0" anchor="t">
            <a:normAutofit fontScale="92500"/>
          </a:bodyPr>
          <a:lstStyle/>
          <a:p>
            <a:pPr marL="177800" indent="-177800"/>
            <a:endParaRPr lang="de-DE" u="sng" cap="none" dirty="0">
              <a:solidFill>
                <a:srgbClr val="FF0000"/>
              </a:solidFill>
            </a:endParaRPr>
          </a:p>
          <a:p>
            <a:pPr marL="98425" indent="0">
              <a:lnSpc>
                <a:spcPct val="110000"/>
              </a:lnSpc>
              <a:spcBef>
                <a:spcPts val="0"/>
              </a:spcBef>
              <a:buNone/>
            </a:pPr>
            <a:endParaRPr lang="de-DE" u="sng" cap="none" dirty="0"/>
          </a:p>
          <a:p>
            <a:pPr marL="98425" indent="0">
              <a:lnSpc>
                <a:spcPct val="110000"/>
              </a:lnSpc>
              <a:spcBef>
                <a:spcPts val="0"/>
              </a:spcBef>
              <a:buNone/>
            </a:pPr>
            <a:r>
              <a:rPr lang="de-DE" u="sng" cap="none" dirty="0"/>
              <a:t>Folge von Spielverstößen:</a:t>
            </a:r>
          </a:p>
          <a:p>
            <a:pPr marL="177800" indent="-177800">
              <a:spcBef>
                <a:spcPts val="0"/>
              </a:spcBef>
            </a:pPr>
            <a:r>
              <a:rPr lang="de-DE" cap="none" dirty="0"/>
              <a:t>Bei Einschiebeball, Frei- und Abschlag </a:t>
            </a:r>
            <a:r>
              <a:rPr lang="de-DE" b="1" u="sng" cap="none" dirty="0"/>
              <a:t>müssen Gegenspieler 3 Meter Abstand einhalten</a:t>
            </a:r>
          </a:p>
          <a:p>
            <a:pPr marL="177800" indent="-177800">
              <a:spcBef>
                <a:spcPts val="0"/>
              </a:spcBef>
            </a:pPr>
            <a:r>
              <a:rPr lang="de-DE" b="1" cap="none" dirty="0"/>
              <a:t>Freischläge müssen 3 Meter (4-5 Schritte) vor der Torschusszone ausgeführt werden, </a:t>
            </a:r>
            <a:r>
              <a:rPr lang="de-DE" cap="none" dirty="0"/>
              <a:t>auch bei Seitenaus Innerhalb der Torschusszone und dürfen direkt in die Torschusszone gespielt werden</a:t>
            </a:r>
          </a:p>
          <a:p>
            <a:pPr marL="177800" indent="-177800">
              <a:spcBef>
                <a:spcPts val="0"/>
              </a:spcBef>
            </a:pPr>
            <a:r>
              <a:rPr lang="de-DE" cap="none" dirty="0"/>
              <a:t>Tore können nur innerhalb der Torschusszone erzielt werden</a:t>
            </a:r>
          </a:p>
          <a:p>
            <a:pPr marL="177800" indent="-177800">
              <a:spcBef>
                <a:spcPts val="0"/>
              </a:spcBef>
            </a:pPr>
            <a:r>
              <a:rPr lang="de-DE" cap="none" dirty="0"/>
              <a:t>Wird der Ball unabsichtlich von der verteidigenden Mannschaft über das Grundlinienaus abgelenkt, gibt es Abschlag an der Torschusszone</a:t>
            </a:r>
          </a:p>
          <a:p>
            <a:pPr marL="177800" indent="-177800">
              <a:spcBef>
                <a:spcPts val="0"/>
              </a:spcBef>
            </a:pPr>
            <a:r>
              <a:rPr lang="de-DE" cap="none" dirty="0"/>
              <a:t>bei Regelverstößen in der Torschusszone durch den Verteidiger wird auf Freischlag für den Angreifer 3 Meter vor der Torschusszone entschieden, dieses gilt auch wenn der Ball von dem Verteidiger </a:t>
            </a:r>
            <a:r>
              <a:rPr lang="de-DE" b="1" cap="none" dirty="0"/>
              <a:t>absichtlich über die Grundlinie gespielt </a:t>
            </a:r>
            <a:r>
              <a:rPr lang="de-DE" cap="none" dirty="0"/>
              <a:t>wird</a:t>
            </a:r>
          </a:p>
          <a:p>
            <a:pPr marL="177800" indent="-177800">
              <a:spcBef>
                <a:spcPts val="0"/>
              </a:spcBef>
            </a:pPr>
            <a:endParaRPr lang="de-DE" cap="none" dirty="0"/>
          </a:p>
          <a:p>
            <a:pPr marL="0" indent="0">
              <a:spcBef>
                <a:spcPts val="0"/>
              </a:spcBef>
              <a:buNone/>
            </a:pPr>
            <a:r>
              <a:rPr lang="de-DE" u="sng" cap="none" dirty="0"/>
              <a:t>Bei der Durchführung von Spielstrafen ist folgendes zu beachten: </a:t>
            </a:r>
          </a:p>
          <a:p>
            <a:pPr marL="177800" indent="-177800">
              <a:spcBef>
                <a:spcPts val="0"/>
              </a:spcBef>
            </a:pPr>
            <a:r>
              <a:rPr lang="de-DE" cap="none" dirty="0"/>
              <a:t>den Spielern bei bedarf den Ball hinlegen und holen (Achtung auf die eigenen Finger aufpassen!)</a:t>
            </a:r>
          </a:p>
          <a:p>
            <a:pPr marL="177800" indent="-177800">
              <a:spcBef>
                <a:spcPts val="0"/>
              </a:spcBef>
            </a:pPr>
            <a:r>
              <a:rPr lang="de-DE" b="1" cap="none" dirty="0"/>
              <a:t>mit dem Spieler reden, </a:t>
            </a:r>
            <a:r>
              <a:rPr lang="de-DE" cap="none" dirty="0"/>
              <a:t>wenn er häufig den selben Regelverstoß macht</a:t>
            </a:r>
          </a:p>
          <a:p>
            <a:pPr marL="177800" indent="-177800"/>
            <a:endParaRPr lang="de-DE" dirty="0"/>
          </a:p>
        </p:txBody>
      </p:sp>
    </p:spTree>
    <p:extLst>
      <p:ext uri="{BB962C8B-B14F-4D97-AF65-F5344CB8AC3E}">
        <p14:creationId xmlns:p14="http://schemas.microsoft.com/office/powerpoint/2010/main" val="1907195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2198</Words>
  <Application>Microsoft Office PowerPoint</Application>
  <PresentationFormat>Bildschirmpräsentation (16:10)</PresentationFormat>
  <Paragraphs>243</Paragraphs>
  <Slides>41</Slides>
  <Notes>34</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Tropfen</vt:lpstr>
      <vt:lpstr>PowerPoint-Präsentation</vt:lpstr>
      <vt:lpstr>Was braucht man zum Pfeifen?</vt:lpstr>
      <vt:lpstr>Ausrüstung: - Pfeifen - Pfeifshirts - lange dunkle Hose - Stift - Schreibblock - Karten - Hallenschuhe - Stoppuhr</vt:lpstr>
      <vt:lpstr>Was ist bei der Spielvorbesprechung  zu beachten?</vt:lpstr>
      <vt:lpstr>Spielvorbesprechung</vt:lpstr>
      <vt:lpstr>Spielregeln</vt:lpstr>
      <vt:lpstr>weibliche und mänliche U6 &amp;U8</vt:lpstr>
      <vt:lpstr>Wichtige Regeln</vt:lpstr>
      <vt:lpstr>PowerPoint-Präsentation</vt:lpstr>
      <vt:lpstr>Aufteilung und Laufwege (U6 &amp; U8)</vt:lpstr>
      <vt:lpstr>weibliche und mänliche U10</vt:lpstr>
      <vt:lpstr>Wichtige Regeln </vt:lpstr>
      <vt:lpstr>PowerPoint-Präsentation</vt:lpstr>
      <vt:lpstr>PowerPoint-Präsentation</vt:lpstr>
      <vt:lpstr>PowerPoint-Präsentation</vt:lpstr>
      <vt:lpstr>Regelverstöße im Angriffshälfte</vt:lpstr>
      <vt:lpstr>PowerPoint-Präsentation</vt:lpstr>
      <vt:lpstr>Persönliche Strafen</vt:lpstr>
      <vt:lpstr>PowerPoint-Präsentation</vt:lpstr>
      <vt:lpstr>Aufteilung und Laufwege</vt:lpstr>
      <vt:lpstr>PowerPoint-Präsentation</vt:lpstr>
      <vt:lpstr>Bully</vt:lpstr>
      <vt:lpstr>Langeecke</vt:lpstr>
      <vt:lpstr>Penalty </vt:lpstr>
      <vt:lpstr>Wann ist ein Penalty  zu Ende?</vt:lpstr>
      <vt:lpstr>7-m-Ball</vt:lpstr>
      <vt:lpstr>PowerPoint-Präsentation</vt:lpstr>
      <vt:lpstr>PowerPoint-Präsentation</vt:lpstr>
      <vt:lpstr>Der Torwart</vt:lpstr>
      <vt:lpstr>PowerPoint-Präsentation</vt:lpstr>
      <vt:lpstr>PowerPoint-Präsentation</vt:lpstr>
      <vt:lpstr>Zeichen der Schiedsrichter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…Nun geht es los! 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Rene Clausner</dc:creator>
  <cp:lastModifiedBy>Rene Clausner</cp:lastModifiedBy>
  <cp:revision>393</cp:revision>
  <cp:lastPrinted>2019-10-23T16:46:25Z</cp:lastPrinted>
  <dcterms:created xsi:type="dcterms:W3CDTF">2015-12-13T15:26:57Z</dcterms:created>
  <dcterms:modified xsi:type="dcterms:W3CDTF">2022-02-01T08:07:13Z</dcterms:modified>
</cp:coreProperties>
</file>